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y="5143500" cx="9144000"/>
  <p:notesSz cx="6858000" cy="9144000"/>
  <p:embeddedFontLst>
    <p:embeddedFont>
      <p:font typeface="Roboto"/>
      <p:regular r:id="rId26"/>
      <p:bold r:id="rId27"/>
      <p:italic r:id="rId28"/>
      <p:boldItalic r:id="rId29"/>
    </p:embeddedFont>
    <p:embeddedFont>
      <p:font typeface="Proxima Nova"/>
      <p:regular r:id="rId30"/>
      <p:bold r:id="rId31"/>
      <p:italic r:id="rId32"/>
      <p:boldItalic r:id="rId33"/>
    </p:embeddedFont>
    <p:embeddedFont>
      <p:font typeface="Satisfy"/>
      <p:regular r:id="rId34"/>
    </p:embeddedFont>
    <p:embeddedFont>
      <p:font typeface="Lemon"/>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0BDB42-AD17-4D9A-BDD9-69FC6A2AB6F6}">
  <a:tblStyle styleId="{840BDB42-AD17-4D9A-BDD9-69FC6A2AB6F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oboto-regular.fntdata"/><Relationship Id="rId25" Type="http://schemas.openxmlformats.org/officeDocument/2006/relationships/slide" Target="slides/slide18.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bold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roximaNova-bold.fntdata"/><Relationship Id="rId30" Type="http://schemas.openxmlformats.org/officeDocument/2006/relationships/font" Target="fonts/ProximaNova-regular.fntdata"/><Relationship Id="rId11" Type="http://schemas.openxmlformats.org/officeDocument/2006/relationships/slide" Target="slides/slide4.xml"/><Relationship Id="rId33" Type="http://schemas.openxmlformats.org/officeDocument/2006/relationships/font" Target="fonts/ProximaNova-boldItalic.fntdata"/><Relationship Id="rId10" Type="http://schemas.openxmlformats.org/officeDocument/2006/relationships/slide" Target="slides/slide3.xml"/><Relationship Id="rId32" Type="http://schemas.openxmlformats.org/officeDocument/2006/relationships/font" Target="fonts/ProximaNova-italic.fntdata"/><Relationship Id="rId13" Type="http://schemas.openxmlformats.org/officeDocument/2006/relationships/slide" Target="slides/slide6.xml"/><Relationship Id="rId35" Type="http://schemas.openxmlformats.org/officeDocument/2006/relationships/font" Target="fonts/Lemon-regular.fntdata"/><Relationship Id="rId12" Type="http://schemas.openxmlformats.org/officeDocument/2006/relationships/slide" Target="slides/slide5.xml"/><Relationship Id="rId34" Type="http://schemas.openxmlformats.org/officeDocument/2006/relationships/font" Target="fonts/Satisfy-regular.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4868a88c8_0_3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4868a88c8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Or “Which bald actor stars in the films that make the most money?” </a:t>
            </a:r>
            <a:endParaRPr sz="1400"/>
          </a:p>
          <a:p>
            <a:pPr indent="0" lvl="0" marL="0" rtl="0" algn="l">
              <a:spcBef>
                <a:spcPts val="0"/>
              </a:spcBef>
              <a:spcAft>
                <a:spcPts val="0"/>
              </a:spcAft>
              <a:buNone/>
            </a:pPr>
            <a:r>
              <a:rPr lang="en" sz="1400"/>
              <a:t>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e4868a88c8_0_3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e4868a88c8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Or even something as silly as “How many squirrels will you have to fight when they take over?” </a:t>
            </a:r>
            <a:endParaRPr sz="1400"/>
          </a:p>
          <a:p>
            <a:pPr indent="0" lvl="0" marL="0" rtl="0" algn="l">
              <a:spcBef>
                <a:spcPts val="0"/>
              </a:spcBef>
              <a:spcAft>
                <a:spcPts val="0"/>
              </a:spcAft>
              <a:buNone/>
            </a:pPr>
            <a:r>
              <a:rPr lang="en" sz="1400"/>
              <a:t>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4868a88c8_0_3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e4868a88c8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It’s good to know the different types of questions that can be asked as well. Lookup questions are questions that can easily be looked up by simply searching for the right value in the dataset. Something like “How many miles did you run on June 5th?” would be a look up question. It’s important to know that this is NOT a statistical question since you would only need to access one value to find the answer. A compute question is one that can be answered by using more than one value, like finding the average test score of the whole class. Relate questions are the most helpful and important types of questions in data science. These require examining and comparing values to see if there is a pattern or a relationship between them. And then there are also questions that you just can’t answer based on the data given. For these, you would need to possible do more research or find more data. </a:t>
            </a:r>
            <a:endParaRPr sz="1400"/>
          </a:p>
          <a:p>
            <a:pPr indent="0" lvl="0" marL="0" rtl="0" algn="l">
              <a:spcBef>
                <a:spcPts val="0"/>
              </a:spcBef>
              <a:spcAft>
                <a:spcPts val="0"/>
              </a:spcAft>
              <a:buNone/>
            </a:pPr>
            <a:r>
              <a:rPr lang="en" sz="1400"/>
              <a:t> </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4868a88c8_0_3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4868a88c8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Let’s take a look at this dataset that shows a bicycle rider’s training rides. Pause the video if you need to, to explore and notice what information is given in this table. </a:t>
            </a:r>
            <a:r>
              <a:rPr lang="en" sz="1400"/>
              <a:t>Can you formulate a look up question, a compute question and a relate question based on the data?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 lookup question might be as simple as “</a:t>
            </a:r>
            <a:r>
              <a:rPr lang="en" sz="1400">
                <a:solidFill>
                  <a:schemeClr val="dk1"/>
                </a:solidFill>
              </a:rPr>
              <a:t>How many miles did they ride on June 12th?” This would not qualify as a statistical question as you can easily just search the dataset for the answer and fin it.. right here.</a:t>
            </a:r>
            <a:endParaRPr sz="1400">
              <a:solidFill>
                <a:schemeClr val="dk1"/>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rPr lang="en" sz="1400"/>
              <a:t>A compute question could be “What is the cyclist’s average speed across all rides?” We would use this column to figure out this statistic.</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A relate question could be “Does this cyclist ride slower when it is rainy?” It might be interesting to see if there was a relationship between the weather and the speed of the rider.</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There are also many questions that cannot be answered such as “Does the amount of calories consumed have an affect on the rider’s speed?” We would need more data to answer this question.</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en" sz="1400"/>
              <a:t> </a:t>
            </a:r>
            <a:endParaRPr sz="1400"/>
          </a:p>
          <a:p>
            <a:pPr indent="0" lvl="0" marL="0" rtl="0" algn="l">
              <a:spcBef>
                <a:spcPts val="0"/>
              </a:spcBef>
              <a:spcAft>
                <a:spcPts val="0"/>
              </a:spcAft>
              <a:buNone/>
            </a:pPr>
            <a:r>
              <a:rPr lang="en" sz="1400"/>
              <a:t> </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4868a88c8_0_3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4868a88c8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4868a88c8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4868a88c8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a Pear Deck Multiple Choice Slide. Your current options are: A: How many jelly beans fit in a typical mason jar?, B: Which color jelly bean appears the most in a bag of jelly beans?, C: How many blue jelly beans are in your mason jar?, D: Who was closest in guessing how many jelly beans are in your mason jar?, </a:t>
            </a:r>
            <a:endParaRPr/>
          </a:p>
          <a:p>
            <a:pPr indent="0" lvl="0" marL="0" rtl="0" algn="l">
              <a:spcBef>
                <a:spcPts val="0"/>
              </a:spcBef>
              <a:spcAft>
                <a:spcPts val="0"/>
              </a:spcAft>
              <a:buNone/>
            </a:pPr>
            <a:r>
              <a:rPr lang="en"/>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4868a88c8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4868a88c8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a Pear Deck Multiple Choice Slide. Your current options are: A: true, B: false, </a:t>
            </a:r>
            <a:endParaRPr/>
          </a:p>
          <a:p>
            <a:pPr indent="0" lvl="0" marL="0" rtl="0" algn="l">
              <a:spcBef>
                <a:spcPts val="0"/>
              </a:spcBef>
              <a:spcAft>
                <a:spcPts val="0"/>
              </a:spcAft>
              <a:buNone/>
            </a:pPr>
            <a:r>
              <a:rPr lang="en"/>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4868a88c8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e4868a88c8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a Pear Deck Multiple Choice Slide. Your current options are: A: What did you score on the last math test?, B: What is the average grade of a student in the 9th-grade social studies class?, C: Which Spanish teacher has the greatest effect on the overall student average?, </a:t>
            </a:r>
            <a:endParaRPr/>
          </a:p>
          <a:p>
            <a:pPr indent="0" lvl="0" marL="0" rtl="0" algn="l">
              <a:spcBef>
                <a:spcPts val="0"/>
              </a:spcBef>
              <a:spcAft>
                <a:spcPts val="0"/>
              </a:spcAft>
              <a:buNone/>
            </a:pPr>
            <a:r>
              <a:rPr lang="en"/>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4868a88c8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e4868a88c8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4868a88c8_0_2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4868a88c8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There have been many debates on who stands as the greatest of all time in their field. How do you answer questions such as “Who is the greatest athlete of all time?”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4868a88c8_0_2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4868a88c8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Who is the greatest rap artist? </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4868a88c8_0_2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4868a88c8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How about the best comedy series of all time? Debates like this can easily get heated because they are full of differing opinions and are very subjective. Is there a way to actually determine the greatest athlete, rapper, or comedy series? How could you make a compelling argument? One that no one could disagree with? Is it even possible to do this? </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4868a88c8_0_2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4868a88c8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Let’s dial it back a bit to questions that may not lead to such a heated discussion. There still might be different outlooks and opinion on the subjects at hand here but with less variables to consider. How could you go about figuring out the best way to study for a math test? Or which lunch item 9th graders prefer best? Can we find out if people who are older have more pets than those younger than them? Well, we definitely can using data science.</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e4868a88c8_0_3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e4868a88c8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process of learning from data is called Data Science. You can learn from data concerning 9th graders lunch preferences or the number of cats that older people own. All industries can learn something from data. Scientists, businesses, politicians, sports analysts, and hundreds of other different fields use data science to ask and answer questions about data. Some of the techniques used to learn about the world from data are exploring data sets, using statistics and data visualizations to identify patterns and make predictions. Ultimately data science is used to explore a data set or sample of data and can be used make predictions and draw reliable conclusions about the world.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4868a88c8_0_3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4868a88c8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Now, just because data is involved doesn’t mean that the predictions or conclusions are irrefutable. You’ll learn during this course that opinions, or bias, can still live in how data is collected or how a data set is analyzed. For instance, how do we compare these athletes when they have such different achievements?</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4868a88c8_0_3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4868a88c8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 main idea that is very important in learning about data science is knowing which questions to ask. A statistical question will have a variety of different answers. This typically results in data that you can collect and explore. A statistical question will also involve looking at more than just one piece of data. The question, “How old am I?” is not a statistical question because it can easily be answered by just accessing one value. There is only one answer. Now, the question, “How old are the students in my school?” qualifies as a statistical question because you need the dataset AND you can expect that there will be a variety of ages in the school.</a:t>
            </a:r>
            <a:endParaRPr sz="1400"/>
          </a:p>
          <a:p>
            <a:pPr indent="0" lvl="0" marL="0" rtl="0" algn="l">
              <a:spcBef>
                <a:spcPts val="0"/>
              </a:spcBef>
              <a:spcAft>
                <a:spcPts val="0"/>
              </a:spcAft>
              <a:buNone/>
            </a:pPr>
            <a:r>
              <a:rPr lang="en" sz="1400"/>
              <a:t> </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4868a88c8_0_3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4868a88c8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Some good statistical questions could be “How has the lockdown changed gaming habits?” </a:t>
            </a:r>
            <a:endParaRPr sz="1400"/>
          </a:p>
          <a:p>
            <a:pPr indent="0" lvl="0" marL="0" rtl="0" algn="l">
              <a:spcBef>
                <a:spcPts val="0"/>
              </a:spcBef>
              <a:spcAft>
                <a:spcPts val="0"/>
              </a:spcAft>
              <a:buNone/>
            </a:pPr>
            <a:r>
              <a:rPr lang="en" sz="1400"/>
              <a:t> </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
  <p:cSld name="TITLE">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4"/>
          <p:cNvSpPr/>
          <p:nvPr/>
        </p:nvSpPr>
        <p:spPr>
          <a:xfrm>
            <a:off x="0" y="-45525"/>
            <a:ext cx="9144000" cy="51891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 name="Google Shape;68;p14"/>
          <p:cNvCxnSpPr/>
          <p:nvPr/>
        </p:nvCxnSpPr>
        <p:spPr>
          <a:xfrm>
            <a:off x="0" y="2701425"/>
            <a:ext cx="6452100" cy="0"/>
          </a:xfrm>
          <a:prstGeom prst="straightConnector1">
            <a:avLst/>
          </a:prstGeom>
          <a:noFill/>
          <a:ln cap="flat" cmpd="sng" w="152400">
            <a:solidFill>
              <a:srgbClr val="FFFFFF"/>
            </a:solidFill>
            <a:prstDash val="solid"/>
            <a:round/>
            <a:headEnd len="med" w="med" type="none"/>
            <a:tailEnd len="med" w="med" type="none"/>
          </a:ln>
        </p:spPr>
      </p:cxnSp>
      <p:sp>
        <p:nvSpPr>
          <p:cNvPr id="69" name="Google Shape;69;p14"/>
          <p:cNvSpPr txBox="1"/>
          <p:nvPr>
            <p:ph type="title"/>
          </p:nvPr>
        </p:nvSpPr>
        <p:spPr>
          <a:xfrm>
            <a:off x="1340200" y="681575"/>
            <a:ext cx="7860000" cy="16935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_2">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5"/>
          <p:cNvSpPr/>
          <p:nvPr/>
        </p:nvSpPr>
        <p:spPr>
          <a:xfrm>
            <a:off x="0" y="-45525"/>
            <a:ext cx="9144000" cy="51891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 name="Google Shape;72;p15"/>
          <p:cNvCxnSpPr/>
          <p:nvPr/>
        </p:nvCxnSpPr>
        <p:spPr>
          <a:xfrm>
            <a:off x="0" y="2701425"/>
            <a:ext cx="6452100" cy="0"/>
          </a:xfrm>
          <a:prstGeom prst="straightConnector1">
            <a:avLst/>
          </a:prstGeom>
          <a:noFill/>
          <a:ln cap="flat" cmpd="sng" w="152400">
            <a:solidFill>
              <a:srgbClr val="FFFFFF"/>
            </a:solidFill>
            <a:prstDash val="solid"/>
            <a:round/>
            <a:headEnd len="med" w="med" type="none"/>
            <a:tailEnd len="med" w="med" type="none"/>
          </a:ln>
        </p:spPr>
      </p:cxnSp>
      <p:sp>
        <p:nvSpPr>
          <p:cNvPr id="73" name="Google Shape;73;p15"/>
          <p:cNvSpPr txBox="1"/>
          <p:nvPr>
            <p:ph type="title"/>
          </p:nvPr>
        </p:nvSpPr>
        <p:spPr>
          <a:xfrm>
            <a:off x="1340200" y="681575"/>
            <a:ext cx="7860000" cy="16935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 name="Google Shape;74;p15"/>
          <p:cNvSpPr txBox="1"/>
          <p:nvPr>
            <p:ph idx="1" type="subTitle"/>
          </p:nvPr>
        </p:nvSpPr>
        <p:spPr>
          <a:xfrm>
            <a:off x="335050" y="3024525"/>
            <a:ext cx="4781400" cy="7062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24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p:cSld name="CUSTOM">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6"/>
          <p:cNvSpPr/>
          <p:nvPr/>
        </p:nvSpPr>
        <p:spPr>
          <a:xfrm>
            <a:off x="0" y="-45525"/>
            <a:ext cx="4585800" cy="51891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ph type="title"/>
          </p:nvPr>
        </p:nvSpPr>
        <p:spPr>
          <a:xfrm>
            <a:off x="307900" y="869325"/>
            <a:ext cx="4138500" cy="1620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6"/>
          <p:cNvSpPr txBox="1"/>
          <p:nvPr>
            <p:ph idx="1" type="body"/>
          </p:nvPr>
        </p:nvSpPr>
        <p:spPr>
          <a:xfrm>
            <a:off x="5170675" y="842150"/>
            <a:ext cx="3504600" cy="2761800"/>
          </a:xfrm>
          <a:prstGeom prst="rect">
            <a:avLst/>
          </a:prstGeom>
        </p:spPr>
        <p:txBody>
          <a:bodyPr anchorCtr="0" anchor="t" bIns="91425" lIns="91425" spcFirstLastPara="1" rIns="91425" wrap="square" tIns="91425">
            <a:noAutofit/>
          </a:bodyPr>
          <a:lstStyle>
            <a:lvl1pPr indent="-381000" lvl="0" marL="457200" rtl="0" algn="ctr">
              <a:spcBef>
                <a:spcPts val="600"/>
              </a:spcBef>
              <a:spcAft>
                <a:spcPts val="0"/>
              </a:spcAft>
              <a:buSzPts val="2400"/>
              <a:buChar char="●"/>
              <a:defRPr sz="2400"/>
            </a:lvl1pPr>
            <a:lvl2pPr indent="-381000" lvl="1" marL="914400" rtl="0" algn="ctr">
              <a:spcBef>
                <a:spcPts val="0"/>
              </a:spcBef>
              <a:spcAft>
                <a:spcPts val="0"/>
              </a:spcAft>
              <a:buSzPts val="2400"/>
              <a:buChar char="○"/>
              <a:defRPr/>
            </a:lvl2pPr>
            <a:lvl3pPr indent="-381000" lvl="2" marL="1371600" rtl="0" algn="ctr">
              <a:spcBef>
                <a:spcPts val="0"/>
              </a:spcBef>
              <a:spcAft>
                <a:spcPts val="0"/>
              </a:spcAft>
              <a:buSzPts val="2400"/>
              <a:buChar char="■"/>
              <a:defRPr/>
            </a:lvl3pPr>
            <a:lvl4pPr indent="-342900" lvl="3" marL="1828800" rtl="0" algn="ctr">
              <a:spcBef>
                <a:spcPts val="0"/>
              </a:spcBef>
              <a:spcAft>
                <a:spcPts val="0"/>
              </a:spcAft>
              <a:buSzPts val="1800"/>
              <a:buChar char="●"/>
              <a:defRPr/>
            </a:lvl4pPr>
            <a:lvl5pPr indent="-342900" lvl="4" marL="2286000" rtl="0" algn="ctr">
              <a:spcBef>
                <a:spcPts val="0"/>
              </a:spcBef>
              <a:spcAft>
                <a:spcPts val="0"/>
              </a:spcAft>
              <a:buSzPts val="1800"/>
              <a:buChar char="○"/>
              <a:defRPr/>
            </a:lvl5pPr>
            <a:lvl6pPr indent="-342900" lvl="5" marL="2743200" rtl="0" algn="ctr">
              <a:spcBef>
                <a:spcPts val="0"/>
              </a:spcBef>
              <a:spcAft>
                <a:spcPts val="0"/>
              </a:spcAft>
              <a:buSzPts val="1800"/>
              <a:buChar char="■"/>
              <a:defRPr/>
            </a:lvl6pPr>
            <a:lvl7pPr indent="-342900" lvl="6" marL="3200400" rtl="0" algn="ctr">
              <a:spcBef>
                <a:spcPts val="0"/>
              </a:spcBef>
              <a:spcAft>
                <a:spcPts val="0"/>
              </a:spcAft>
              <a:buSzPts val="1800"/>
              <a:buChar char="●"/>
              <a:defRPr/>
            </a:lvl7pPr>
            <a:lvl8pPr indent="-342900" lvl="7" marL="3657600" rtl="0" algn="ctr">
              <a:spcBef>
                <a:spcPts val="0"/>
              </a:spcBef>
              <a:spcAft>
                <a:spcPts val="0"/>
              </a:spcAft>
              <a:buSzPts val="1800"/>
              <a:buChar char="○"/>
              <a:defRPr/>
            </a:lvl8pPr>
            <a:lvl9pPr indent="-342900" lvl="8" marL="4114800" rtl="0" algn="ctr">
              <a:spcBef>
                <a:spcPts val="0"/>
              </a:spcBef>
              <a:spcAft>
                <a:spcPts val="0"/>
              </a:spcAft>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CAPTION_ONLY">
    <p:spTree>
      <p:nvGrpSpPr>
        <p:cNvPr id="79" name="Shape 79"/>
        <p:cNvGrpSpPr/>
        <p:nvPr/>
      </p:nvGrpSpPr>
      <p:grpSpPr>
        <a:xfrm>
          <a:off x="0" y="0"/>
          <a:ext cx="0" cy="0"/>
          <a:chOff x="0" y="0"/>
          <a:chExt cx="0" cy="0"/>
        </a:xfrm>
      </p:grpSpPr>
      <p:sp>
        <p:nvSpPr>
          <p:cNvPr id="80" name="Google Shape;80;p17"/>
          <p:cNvSpPr txBox="1"/>
          <p:nvPr/>
        </p:nvSpPr>
        <p:spPr>
          <a:xfrm>
            <a:off x="228600" y="341375"/>
            <a:ext cx="6349800" cy="11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500">
                <a:solidFill>
                  <a:srgbClr val="FFFFFF"/>
                </a:solidFill>
                <a:latin typeface="Proxima Nova"/>
                <a:ea typeface="Proxima Nova"/>
                <a:cs typeface="Proxima Nova"/>
                <a:sym typeface="Proxima Nova"/>
              </a:rPr>
              <a:t>Do you think we do this?z</a:t>
            </a:r>
            <a:endParaRPr sz="4500">
              <a:solidFill>
                <a:srgbClr val="FFFFFF"/>
              </a:solidFill>
              <a:latin typeface="Proxima Nova"/>
              <a:ea typeface="Proxima Nova"/>
              <a:cs typeface="Proxima Nova"/>
              <a:sym typeface="Proxima Nova"/>
            </a:endParaRPr>
          </a:p>
        </p:txBody>
      </p:sp>
      <p:pic>
        <p:nvPicPr>
          <p:cNvPr descr="slide2.png" id="81" name="Google Shape;81;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82" name="Google Shape;82;p17"/>
          <p:cNvSpPr/>
          <p:nvPr/>
        </p:nvSpPr>
        <p:spPr>
          <a:xfrm>
            <a:off x="0" y="0"/>
            <a:ext cx="9144000" cy="16386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txBox="1"/>
          <p:nvPr>
            <p:ph type="title"/>
          </p:nvPr>
        </p:nvSpPr>
        <p:spPr>
          <a:xfrm>
            <a:off x="498050" y="307875"/>
            <a:ext cx="8229600" cy="1064100"/>
          </a:xfrm>
          <a:prstGeom prst="rect">
            <a:avLst/>
          </a:prstGeom>
        </p:spPr>
        <p:txBody>
          <a:bodyPr anchorCtr="0" anchor="b" bIns="91425" lIns="91425" spcFirstLastPara="1" rIns="91425" wrap="square" tIns="91425">
            <a:noAutofit/>
          </a:bodyPr>
          <a:lstStyle>
            <a:lvl1pPr lvl="0" rtl="0">
              <a:spcBef>
                <a:spcPts val="0"/>
              </a:spcBef>
              <a:spcAft>
                <a:spcPts val="0"/>
              </a:spcAft>
              <a:buNone/>
              <a:defRPr sz="3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7"/>
          <p:cNvSpPr txBox="1"/>
          <p:nvPr>
            <p:ph idx="1" type="body"/>
          </p:nvPr>
        </p:nvSpPr>
        <p:spPr>
          <a:xfrm>
            <a:off x="584850" y="1883525"/>
            <a:ext cx="7869300" cy="2522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Font typeface="Courier New"/>
              <a:buChar char="●"/>
              <a:defRPr b="1">
                <a:latin typeface="Courier New"/>
                <a:ea typeface="Courier New"/>
                <a:cs typeface="Courier New"/>
                <a:sym typeface="Courier New"/>
              </a:defRPr>
            </a:lvl1pPr>
            <a:lvl2pPr indent="-381000" lvl="1" marL="914400" rtl="0">
              <a:spcBef>
                <a:spcPts val="0"/>
              </a:spcBef>
              <a:spcAft>
                <a:spcPts val="0"/>
              </a:spcAft>
              <a:buSzPts val="2400"/>
              <a:buFont typeface="Courier New"/>
              <a:buChar char="○"/>
              <a:defRPr b="1">
                <a:latin typeface="Courier New"/>
                <a:ea typeface="Courier New"/>
                <a:cs typeface="Courier New"/>
                <a:sym typeface="Courier New"/>
              </a:defRPr>
            </a:lvl2pPr>
            <a:lvl3pPr indent="-381000" lvl="2" marL="1371600" rtl="0">
              <a:spcBef>
                <a:spcPts val="0"/>
              </a:spcBef>
              <a:spcAft>
                <a:spcPts val="0"/>
              </a:spcAft>
              <a:buSzPts val="2400"/>
              <a:buFont typeface="Courier New"/>
              <a:buChar char="■"/>
              <a:defRPr b="1">
                <a:latin typeface="Courier New"/>
                <a:ea typeface="Courier New"/>
                <a:cs typeface="Courier New"/>
                <a:sym typeface="Courier New"/>
              </a:defRPr>
            </a:lvl3pPr>
            <a:lvl4pPr indent="-342900" lvl="3" marL="1828800" rtl="0">
              <a:spcBef>
                <a:spcPts val="0"/>
              </a:spcBef>
              <a:spcAft>
                <a:spcPts val="0"/>
              </a:spcAft>
              <a:buSzPts val="1800"/>
              <a:buFont typeface="Courier New"/>
              <a:buChar char="●"/>
              <a:defRPr b="1">
                <a:latin typeface="Courier New"/>
                <a:ea typeface="Courier New"/>
                <a:cs typeface="Courier New"/>
                <a:sym typeface="Courier New"/>
              </a:defRPr>
            </a:lvl4pPr>
            <a:lvl5pPr indent="-342900" lvl="4" marL="2286000" rtl="0">
              <a:spcBef>
                <a:spcPts val="0"/>
              </a:spcBef>
              <a:spcAft>
                <a:spcPts val="0"/>
              </a:spcAft>
              <a:buSzPts val="1800"/>
              <a:buFont typeface="Courier New"/>
              <a:buChar char="○"/>
              <a:defRPr b="1">
                <a:latin typeface="Courier New"/>
                <a:ea typeface="Courier New"/>
                <a:cs typeface="Courier New"/>
                <a:sym typeface="Courier New"/>
              </a:defRPr>
            </a:lvl5pPr>
            <a:lvl6pPr indent="-342900" lvl="5" marL="2743200" rtl="0">
              <a:spcBef>
                <a:spcPts val="0"/>
              </a:spcBef>
              <a:spcAft>
                <a:spcPts val="0"/>
              </a:spcAft>
              <a:buSzPts val="1800"/>
              <a:buFont typeface="Courier New"/>
              <a:buChar char="■"/>
              <a:defRPr b="1">
                <a:latin typeface="Courier New"/>
                <a:ea typeface="Courier New"/>
                <a:cs typeface="Courier New"/>
                <a:sym typeface="Courier New"/>
              </a:defRPr>
            </a:lvl6pPr>
            <a:lvl7pPr indent="-342900" lvl="6" marL="3200400" rtl="0">
              <a:spcBef>
                <a:spcPts val="0"/>
              </a:spcBef>
              <a:spcAft>
                <a:spcPts val="0"/>
              </a:spcAft>
              <a:buSzPts val="1800"/>
              <a:buFont typeface="Courier New"/>
              <a:buChar char="●"/>
              <a:defRPr b="1">
                <a:latin typeface="Courier New"/>
                <a:ea typeface="Courier New"/>
                <a:cs typeface="Courier New"/>
                <a:sym typeface="Courier New"/>
              </a:defRPr>
            </a:lvl7pPr>
            <a:lvl8pPr indent="-342900" lvl="7" marL="3657600" rtl="0">
              <a:spcBef>
                <a:spcPts val="0"/>
              </a:spcBef>
              <a:spcAft>
                <a:spcPts val="0"/>
              </a:spcAft>
              <a:buSzPts val="1800"/>
              <a:buFont typeface="Courier New"/>
              <a:buChar char="○"/>
              <a:defRPr b="1">
                <a:latin typeface="Courier New"/>
                <a:ea typeface="Courier New"/>
                <a:cs typeface="Courier New"/>
                <a:sym typeface="Courier New"/>
              </a:defRPr>
            </a:lvl8pPr>
            <a:lvl9pPr indent="-342900" lvl="8" marL="4114800" rtl="0">
              <a:spcBef>
                <a:spcPts val="0"/>
              </a:spcBef>
              <a:spcAft>
                <a:spcPts val="0"/>
              </a:spcAft>
              <a:buSzPts val="1800"/>
              <a:buFont typeface="Courier New"/>
              <a:buChar char="■"/>
              <a:defRPr b="1">
                <a:latin typeface="Courier New"/>
                <a:ea typeface="Courier New"/>
                <a:cs typeface="Courier New"/>
                <a:sym typeface="Courier New"/>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concept" type="blank">
  <p:cSld name="BLANK">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8"/>
          <p:cNvSpPr txBox="1"/>
          <p:nvPr/>
        </p:nvSpPr>
        <p:spPr>
          <a:xfrm>
            <a:off x="1795350" y="5417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87" name="Google Shape;87;p18"/>
          <p:cNvSpPr txBox="1"/>
          <p:nvPr>
            <p:ph type="title"/>
          </p:nvPr>
        </p:nvSpPr>
        <p:spPr>
          <a:xfrm>
            <a:off x="1338025" y="2381575"/>
            <a:ext cx="6619500" cy="8058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3000">
                <a:solidFill>
                  <a:srgbClr val="27A9E1"/>
                </a:solidFill>
                <a:latin typeface="Lemon"/>
                <a:ea typeface="Lemon"/>
                <a:cs typeface="Lemon"/>
                <a:sym typeface="Lemon"/>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8" name="Google Shape;88;p18"/>
          <p:cNvSpPr txBox="1"/>
          <p:nvPr>
            <p:ph idx="1" type="subTitle"/>
          </p:nvPr>
        </p:nvSpPr>
        <p:spPr>
          <a:xfrm>
            <a:off x="641100" y="4029675"/>
            <a:ext cx="8014200" cy="603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2000">
                <a:solidFill>
                  <a:srgbClr val="333333"/>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for loop (example)">
  <p:cSld name="BLANK_1">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19"/>
          <p:cNvSpPr txBox="1"/>
          <p:nvPr/>
        </p:nvSpPr>
        <p:spPr>
          <a:xfrm>
            <a:off x="1795350" y="5417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91" name="Google Shape;91;p19"/>
          <p:cNvSpPr txBox="1"/>
          <p:nvPr/>
        </p:nvSpPr>
        <p:spPr>
          <a:xfrm>
            <a:off x="1994550" y="2109650"/>
            <a:ext cx="5154900" cy="7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27A9E1"/>
                </a:solidFill>
                <a:latin typeface="Lemon"/>
                <a:ea typeface="Lemon"/>
                <a:cs typeface="Lemon"/>
                <a:sym typeface="Lemon"/>
              </a:rPr>
              <a:t>THE FOR LOOP</a:t>
            </a:r>
            <a:endParaRPr sz="3000">
              <a:solidFill>
                <a:srgbClr val="27A9E1"/>
              </a:solidFill>
              <a:latin typeface="Lemon"/>
              <a:ea typeface="Lemon"/>
              <a:cs typeface="Lemon"/>
              <a:sym typeface="Lemon"/>
            </a:endParaRPr>
          </a:p>
        </p:txBody>
      </p:sp>
      <p:sp>
        <p:nvSpPr>
          <p:cNvPr id="92" name="Google Shape;92;p19"/>
          <p:cNvSpPr txBox="1"/>
          <p:nvPr/>
        </p:nvSpPr>
        <p:spPr>
          <a:xfrm>
            <a:off x="592575" y="4036225"/>
            <a:ext cx="80478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rgbClr val="333333"/>
                </a:solidFill>
                <a:latin typeface="Proxima Nova"/>
                <a:ea typeface="Proxima Nova"/>
                <a:cs typeface="Proxima Nova"/>
                <a:sym typeface="Proxima Nova"/>
              </a:rPr>
              <a:t>For loops let Karel repeat a section of code a fixed number of times</a:t>
            </a:r>
            <a:endParaRPr sz="2000">
              <a:solidFill>
                <a:srgbClr val="333333"/>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rgbClr val="333333"/>
              </a:solidFill>
              <a:latin typeface="Proxima Nova"/>
              <a:ea typeface="Proxima Nova"/>
              <a:cs typeface="Proxima Nova"/>
              <a:sym typeface="Proxima Nov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concept 2">
  <p:cSld name="CUSTOM_2">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20"/>
          <p:cNvSpPr txBox="1"/>
          <p:nvPr/>
        </p:nvSpPr>
        <p:spPr>
          <a:xfrm>
            <a:off x="1795350" y="2755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95" name="Google Shape;95;p20"/>
          <p:cNvSpPr txBox="1"/>
          <p:nvPr>
            <p:ph type="title"/>
          </p:nvPr>
        </p:nvSpPr>
        <p:spPr>
          <a:xfrm>
            <a:off x="2263875" y="1838250"/>
            <a:ext cx="4699800" cy="1983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a:solidFill>
                  <a:srgbClr val="27A9E1"/>
                </a:solidFill>
                <a:latin typeface="Lemon"/>
                <a:ea typeface="Lemon"/>
                <a:cs typeface="Lemon"/>
                <a:sym typeface="Lemon"/>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20"/>
          <p:cNvSpPr txBox="1"/>
          <p:nvPr>
            <p:ph idx="1" type="subTitle"/>
          </p:nvPr>
        </p:nvSpPr>
        <p:spPr>
          <a:xfrm>
            <a:off x="661050" y="4174575"/>
            <a:ext cx="8014200" cy="603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2000">
                <a:solidFill>
                  <a:srgbClr val="333333"/>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concept 2 example">
  <p:cSld name="CUSTOM_2_1">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1"/>
          <p:cNvSpPr txBox="1"/>
          <p:nvPr/>
        </p:nvSpPr>
        <p:spPr>
          <a:xfrm>
            <a:off x="1795350" y="2755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99" name="Google Shape;99;p21"/>
          <p:cNvSpPr txBox="1"/>
          <p:nvPr/>
        </p:nvSpPr>
        <p:spPr>
          <a:xfrm>
            <a:off x="1994550" y="1967388"/>
            <a:ext cx="5154900" cy="7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27A9E1"/>
                </a:solidFill>
                <a:latin typeface="Lemon"/>
                <a:ea typeface="Lemon"/>
                <a:cs typeface="Lemon"/>
                <a:sym typeface="Lemon"/>
              </a:rPr>
              <a:t>THE </a:t>
            </a:r>
            <a:endParaRPr sz="4000">
              <a:solidFill>
                <a:srgbClr val="27A9E1"/>
              </a:solidFill>
              <a:latin typeface="Lemon"/>
              <a:ea typeface="Lemon"/>
              <a:cs typeface="Lemon"/>
              <a:sym typeface="Lemon"/>
            </a:endParaRPr>
          </a:p>
          <a:p>
            <a:pPr indent="0" lvl="0" marL="0" rtl="0" algn="ctr">
              <a:spcBef>
                <a:spcPts val="0"/>
              </a:spcBef>
              <a:spcAft>
                <a:spcPts val="0"/>
              </a:spcAft>
              <a:buNone/>
            </a:pPr>
            <a:r>
              <a:rPr lang="en" sz="4000">
                <a:solidFill>
                  <a:srgbClr val="27A9E1"/>
                </a:solidFill>
                <a:latin typeface="Lemon"/>
                <a:ea typeface="Lemon"/>
                <a:cs typeface="Lemon"/>
                <a:sym typeface="Lemon"/>
              </a:rPr>
              <a:t>FOR LOOP</a:t>
            </a:r>
            <a:endParaRPr sz="4000">
              <a:solidFill>
                <a:srgbClr val="27A9E1"/>
              </a:solidFill>
              <a:latin typeface="Lemon"/>
              <a:ea typeface="Lemon"/>
              <a:cs typeface="Lemon"/>
              <a:sym typeface="Lemon"/>
            </a:endParaRPr>
          </a:p>
        </p:txBody>
      </p:sp>
      <p:sp>
        <p:nvSpPr>
          <p:cNvPr id="100" name="Google Shape;100;p21"/>
          <p:cNvSpPr txBox="1"/>
          <p:nvPr/>
        </p:nvSpPr>
        <p:spPr>
          <a:xfrm>
            <a:off x="592575" y="4264825"/>
            <a:ext cx="80478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333333"/>
                </a:solidFill>
                <a:latin typeface="Proxima Nova"/>
                <a:ea typeface="Proxima Nova"/>
                <a:cs typeface="Proxima Nova"/>
                <a:sym typeface="Proxima Nova"/>
              </a:rPr>
              <a:t>For loops let Karel repeat a section of code a fixed number of times</a:t>
            </a:r>
            <a:endParaRPr sz="2000">
              <a:solidFill>
                <a:srgbClr val="333333"/>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rgbClr val="333333"/>
              </a:solidFill>
              <a:latin typeface="Proxima Nova"/>
              <a:ea typeface="Proxima Nova"/>
              <a:cs typeface="Proxima Nova"/>
              <a:sym typeface="Proxima Nov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ing code ">
  <p:cSld name="CUSTOM_5">
    <p:spTree>
      <p:nvGrpSpPr>
        <p:cNvPr id="101" name="Shape 101"/>
        <p:cNvGrpSpPr/>
        <p:nvPr/>
      </p:nvGrpSpPr>
      <p:grpSpPr>
        <a:xfrm>
          <a:off x="0" y="0"/>
          <a:ext cx="0" cy="0"/>
          <a:chOff x="0" y="0"/>
          <a:chExt cx="0" cy="0"/>
        </a:xfrm>
      </p:grpSpPr>
      <p:sp>
        <p:nvSpPr>
          <p:cNvPr id="102" name="Google Shape;102;p2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lide2.png" id="103" name="Google Shape;103;p22"/>
          <p:cNvPicPr preferRelativeResize="0"/>
          <p:nvPr/>
        </p:nvPicPr>
        <p:blipFill>
          <a:blip r:embed="rId2">
            <a:alphaModFix/>
          </a:blip>
          <a:stretch>
            <a:fillRect/>
          </a:stretch>
        </p:blipFill>
        <p:spPr>
          <a:xfrm>
            <a:off x="0" y="0"/>
            <a:ext cx="9144000" cy="3834876"/>
          </a:xfrm>
          <a:prstGeom prst="rect">
            <a:avLst/>
          </a:prstGeom>
          <a:noFill/>
          <a:ln>
            <a:noFill/>
          </a:ln>
        </p:spPr>
      </p:pic>
      <p:sp>
        <p:nvSpPr>
          <p:cNvPr id="104" name="Google Shape;104;p22"/>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2"/>
          <p:cNvSpPr txBox="1"/>
          <p:nvPr/>
        </p:nvSpPr>
        <p:spPr>
          <a:xfrm>
            <a:off x="396250" y="137825"/>
            <a:ext cx="39711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500">
                <a:solidFill>
                  <a:srgbClr val="FFFFFF"/>
                </a:solidFill>
                <a:latin typeface="Proxima Nova"/>
                <a:ea typeface="Proxima Nova"/>
                <a:cs typeface="Proxima Nova"/>
                <a:sym typeface="Proxima Nova"/>
              </a:rPr>
              <a:t>For Loops </a:t>
            </a:r>
            <a:endParaRPr b="1" sz="4500">
              <a:solidFill>
                <a:srgbClr val="FFFFFF"/>
              </a:solidFill>
              <a:latin typeface="Proxima Nova"/>
              <a:ea typeface="Proxima Nova"/>
              <a:cs typeface="Proxima Nova"/>
              <a:sym typeface="Proxima Nova"/>
            </a:endParaRPr>
          </a:p>
        </p:txBody>
      </p:sp>
      <p:sp>
        <p:nvSpPr>
          <p:cNvPr id="106" name="Google Shape;106;p22"/>
          <p:cNvSpPr txBox="1"/>
          <p:nvPr/>
        </p:nvSpPr>
        <p:spPr>
          <a:xfrm>
            <a:off x="472450" y="1679332"/>
            <a:ext cx="8229600" cy="4620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for(var i = 0; i &lt; </a:t>
            </a:r>
            <a:r>
              <a:rPr b="1" i="1" lang="en" sz="3000">
                <a:solidFill>
                  <a:srgbClr val="27A9E1"/>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i++){</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  /* code to execute </a:t>
            </a:r>
            <a:r>
              <a:rPr b="1" i="1" lang="en" sz="3000">
                <a:solidFill>
                  <a:srgbClr val="333333"/>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times */</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a:t>
            </a:r>
            <a:endParaRPr b="1" sz="3000">
              <a:solidFill>
                <a:srgbClr val="333333"/>
              </a:solidFill>
              <a:latin typeface="Courier New"/>
              <a:ea typeface="Courier New"/>
              <a:cs typeface="Courier New"/>
              <a:sym typeface="Courier New"/>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2">
  <p:cSld name="CUSTOM_5_1">
    <p:spTree>
      <p:nvGrpSpPr>
        <p:cNvPr id="107" name="Shape 107"/>
        <p:cNvGrpSpPr/>
        <p:nvPr/>
      </p:nvGrpSpPr>
      <p:grpSpPr>
        <a:xfrm>
          <a:off x="0" y="0"/>
          <a:ext cx="0" cy="0"/>
          <a:chOff x="0" y="0"/>
          <a:chExt cx="0" cy="0"/>
        </a:xfrm>
      </p:grpSpPr>
      <p:sp>
        <p:nvSpPr>
          <p:cNvPr id="108" name="Google Shape;108;p2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lide2.png" id="109" name="Google Shape;109;p23"/>
          <p:cNvPicPr preferRelativeResize="0"/>
          <p:nvPr/>
        </p:nvPicPr>
        <p:blipFill>
          <a:blip r:embed="rId2">
            <a:alphaModFix/>
          </a:blip>
          <a:stretch>
            <a:fillRect/>
          </a:stretch>
        </p:blipFill>
        <p:spPr>
          <a:xfrm>
            <a:off x="0" y="0"/>
            <a:ext cx="9144000" cy="3834876"/>
          </a:xfrm>
          <a:prstGeom prst="rect">
            <a:avLst/>
          </a:prstGeom>
          <a:noFill/>
          <a:ln>
            <a:noFill/>
          </a:ln>
        </p:spPr>
      </p:pic>
      <p:sp>
        <p:nvSpPr>
          <p:cNvPr id="110" name="Google Shape;110;p23"/>
          <p:cNvSpPr txBox="1"/>
          <p:nvPr/>
        </p:nvSpPr>
        <p:spPr>
          <a:xfrm>
            <a:off x="472450" y="1679332"/>
            <a:ext cx="8229600" cy="4620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for(var i = 0; i &lt; </a:t>
            </a:r>
            <a:r>
              <a:rPr b="1" i="1" lang="en" sz="3000">
                <a:solidFill>
                  <a:srgbClr val="27A9E1"/>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i++){</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  /* code to execute </a:t>
            </a:r>
            <a:r>
              <a:rPr b="1" i="1" lang="en" sz="3000">
                <a:solidFill>
                  <a:srgbClr val="333333"/>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times */</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a:t>
            </a:r>
            <a:endParaRPr b="1" sz="3000">
              <a:solidFill>
                <a:srgbClr val="333333"/>
              </a:solidFill>
              <a:latin typeface="Courier New"/>
              <a:ea typeface="Courier New"/>
              <a:cs typeface="Courier New"/>
              <a:sym typeface="Courier New"/>
            </a:endParaRPr>
          </a:p>
        </p:txBody>
      </p:sp>
      <p:sp>
        <p:nvSpPr>
          <p:cNvPr id="111" name="Google Shape;111;p23"/>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 copy">
  <p:cSld name="CUSTOM_5_1_1">
    <p:spTree>
      <p:nvGrpSpPr>
        <p:cNvPr id="112" name="Shape 112"/>
        <p:cNvGrpSpPr/>
        <p:nvPr/>
      </p:nvGrpSpPr>
      <p:grpSpPr>
        <a:xfrm>
          <a:off x="0" y="0"/>
          <a:ext cx="0" cy="0"/>
          <a:chOff x="0" y="0"/>
          <a:chExt cx="0" cy="0"/>
        </a:xfrm>
      </p:grpSpPr>
      <p:sp>
        <p:nvSpPr>
          <p:cNvPr id="113" name="Google Shape;113;p2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lide2.png" id="114" name="Google Shape;114;p24"/>
          <p:cNvPicPr preferRelativeResize="0"/>
          <p:nvPr/>
        </p:nvPicPr>
        <p:blipFill>
          <a:blip r:embed="rId2">
            <a:alphaModFix/>
          </a:blip>
          <a:stretch>
            <a:fillRect/>
          </a:stretch>
        </p:blipFill>
        <p:spPr>
          <a:xfrm>
            <a:off x="0" y="0"/>
            <a:ext cx="9144000" cy="1105625"/>
          </a:xfrm>
          <a:prstGeom prst="rect">
            <a:avLst/>
          </a:prstGeom>
          <a:noFill/>
          <a:ln>
            <a:noFill/>
          </a:ln>
        </p:spPr>
      </p:pic>
      <p:sp>
        <p:nvSpPr>
          <p:cNvPr id="115" name="Google Shape;115;p24"/>
          <p:cNvSpPr/>
          <p:nvPr/>
        </p:nvSpPr>
        <p:spPr>
          <a:xfrm>
            <a:off x="0" y="0"/>
            <a:ext cx="9144000" cy="3354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lide2.png" id="116" name="Google Shape;116;p24"/>
          <p:cNvPicPr preferRelativeResize="0"/>
          <p:nvPr/>
        </p:nvPicPr>
        <p:blipFill>
          <a:blip r:embed="rId2">
            <a:alphaModFix/>
          </a:blip>
          <a:stretch>
            <a:fillRect/>
          </a:stretch>
        </p:blipFill>
        <p:spPr>
          <a:xfrm>
            <a:off x="0" y="4836000"/>
            <a:ext cx="9144000" cy="1105625"/>
          </a:xfrm>
          <a:prstGeom prst="rect">
            <a:avLst/>
          </a:prstGeom>
          <a:noFill/>
          <a:ln>
            <a:noFill/>
          </a:ln>
        </p:spPr>
      </p:pic>
      <p:sp>
        <p:nvSpPr>
          <p:cNvPr id="117" name="Google Shape;117;p24"/>
          <p:cNvSpPr/>
          <p:nvPr/>
        </p:nvSpPr>
        <p:spPr>
          <a:xfrm>
            <a:off x="0" y="4836000"/>
            <a:ext cx="9144000" cy="3354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CUSTOM_6">
    <p:spTree>
      <p:nvGrpSpPr>
        <p:cNvPr id="118" name="Shape 118"/>
        <p:cNvGrpSpPr/>
        <p:nvPr/>
      </p:nvGrpSpPr>
      <p:grpSpPr>
        <a:xfrm>
          <a:off x="0" y="0"/>
          <a:ext cx="0" cy="0"/>
          <a:chOff x="0" y="0"/>
          <a:chExt cx="0" cy="0"/>
        </a:xfrm>
      </p:grpSpPr>
      <p:sp>
        <p:nvSpPr>
          <p:cNvPr id="119" name="Google Shape;119;p25"/>
          <p:cNvSpPr txBox="1"/>
          <p:nvPr/>
        </p:nvSpPr>
        <p:spPr>
          <a:xfrm>
            <a:off x="381000" y="1129457"/>
            <a:ext cx="8229600" cy="4620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function buildPyramid()</a:t>
            </a:r>
            <a:r>
              <a:rPr lang="en" sz="3000">
                <a:solidFill>
                  <a:srgbClr val="333333"/>
                </a:solidFill>
                <a:latin typeface="Courier New"/>
                <a:ea typeface="Courier New"/>
                <a:cs typeface="Courier New"/>
                <a:sym typeface="Courier New"/>
              </a:rPr>
              <a:t>{</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lang="en" sz="3000">
                <a:solidFill>
                  <a:srgbClr val="333333"/>
                </a:solidFill>
                <a:latin typeface="Courier New"/>
                <a:ea typeface="Courier New"/>
                <a:cs typeface="Courier New"/>
                <a:sym typeface="Courier New"/>
              </a:rPr>
              <a:t>  /* code goes here */</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lang="en" sz="3000">
                <a:solidFill>
                  <a:srgbClr val="333333"/>
                </a:solidFill>
                <a:latin typeface="Courier New"/>
                <a:ea typeface="Courier New"/>
                <a:cs typeface="Courier New"/>
                <a:sym typeface="Courier New"/>
              </a:rPr>
              <a:t>}</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t/>
            </a:r>
            <a:endParaRPr sz="3000">
              <a:solidFill>
                <a:srgbClr val="333333"/>
              </a:solidFill>
            </a:endParaRPr>
          </a:p>
        </p:txBody>
      </p:sp>
      <p:sp>
        <p:nvSpPr>
          <p:cNvPr id="120" name="Google Shape;120;p25"/>
          <p:cNvSpPr/>
          <p:nvPr/>
        </p:nvSpPr>
        <p:spPr>
          <a:xfrm>
            <a:off x="3909088" y="2855825"/>
            <a:ext cx="4037100" cy="1772100"/>
          </a:xfrm>
          <a:prstGeom prst="wedgeRoundRectCallout">
            <a:avLst>
              <a:gd fmla="val -21355" name="adj1"/>
              <a:gd fmla="val -68750" name="adj2"/>
              <a:gd fmla="val 0" name="adj3"/>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333333"/>
              </a:solidFill>
            </a:endParaRPr>
          </a:p>
        </p:txBody>
      </p:sp>
      <p:pic>
        <p:nvPicPr>
          <p:cNvPr descr="slide2.png" id="121" name="Google Shape;121;p25"/>
          <p:cNvPicPr preferRelativeResize="0"/>
          <p:nvPr/>
        </p:nvPicPr>
        <p:blipFill>
          <a:blip r:embed="rId2">
            <a:alphaModFix/>
          </a:blip>
          <a:stretch>
            <a:fillRect/>
          </a:stretch>
        </p:blipFill>
        <p:spPr>
          <a:xfrm>
            <a:off x="0" y="0"/>
            <a:ext cx="9144000" cy="3834876"/>
          </a:xfrm>
          <a:prstGeom prst="rect">
            <a:avLst/>
          </a:prstGeom>
          <a:noFill/>
          <a:ln>
            <a:noFill/>
          </a:ln>
        </p:spPr>
      </p:pic>
      <p:sp>
        <p:nvSpPr>
          <p:cNvPr id="122" name="Google Shape;122;p25"/>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5"/>
          <p:cNvSpPr txBox="1"/>
          <p:nvPr/>
        </p:nvSpPr>
        <p:spPr>
          <a:xfrm>
            <a:off x="252200" y="205975"/>
            <a:ext cx="59307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rgbClr val="FFFFFF"/>
                </a:solidFill>
                <a:latin typeface="Proxima Nova"/>
                <a:ea typeface="Proxima Nova"/>
                <a:cs typeface="Proxima Nova"/>
                <a:sym typeface="Proxima Nova"/>
              </a:rPr>
              <a:t>Naming is crucial</a:t>
            </a:r>
            <a:endParaRPr sz="3800">
              <a:solidFill>
                <a:srgbClr val="FFFFFF"/>
              </a:solidFill>
              <a:latin typeface="Proxima Nova"/>
              <a:ea typeface="Proxima Nova"/>
              <a:cs typeface="Proxima Nova"/>
              <a:sym typeface="Proxima Nova"/>
            </a:endParaRPr>
          </a:p>
        </p:txBody>
      </p:sp>
      <p:sp>
        <p:nvSpPr>
          <p:cNvPr id="124" name="Google Shape;124;p25"/>
          <p:cNvSpPr/>
          <p:nvPr/>
        </p:nvSpPr>
        <p:spPr>
          <a:xfrm>
            <a:off x="3914525" y="2779625"/>
            <a:ext cx="4037100" cy="1772100"/>
          </a:xfrm>
          <a:prstGeom prst="wedgeRoundRectCallout">
            <a:avLst>
              <a:gd fmla="val -21355" name="adj1"/>
              <a:gd fmla="val -68750" name="adj2"/>
              <a:gd fmla="val 0" name="adj3"/>
            </a:avLst>
          </a:prstGeom>
          <a:solidFill>
            <a:srgbClr val="27A9E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5"/>
          <p:cNvSpPr txBox="1"/>
          <p:nvPr/>
        </p:nvSpPr>
        <p:spPr>
          <a:xfrm>
            <a:off x="4338600" y="3198625"/>
            <a:ext cx="35730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Proxima Nova"/>
                <a:ea typeface="Proxima Nova"/>
                <a:cs typeface="Proxima Nova"/>
                <a:sym typeface="Proxima Nova"/>
              </a:rPr>
              <a:t>From this name, it’s clear what the function does </a:t>
            </a:r>
            <a:endParaRPr sz="24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definition">
  <p:cSld name="CUSTOM_3">
    <p:bg>
      <p:bgPr>
        <a:blipFill>
          <a:blip r:embed="rId2">
            <a:alphaModFix/>
          </a:blip>
          <a:stretch>
            <a:fillRect/>
          </a:stretch>
        </a:blipFill>
      </p:bgPr>
    </p:bg>
    <p:spTree>
      <p:nvGrpSpPr>
        <p:cNvPr id="126" name="Shape 126"/>
        <p:cNvGrpSpPr/>
        <p:nvPr/>
      </p:nvGrpSpPr>
      <p:grpSpPr>
        <a:xfrm>
          <a:off x="0" y="0"/>
          <a:ext cx="0" cy="0"/>
          <a:chOff x="0" y="0"/>
          <a:chExt cx="0" cy="0"/>
        </a:xfrm>
      </p:grpSpPr>
      <p:pic>
        <p:nvPicPr>
          <p:cNvPr descr="slide2.png" id="127" name="Google Shape;127;p26"/>
          <p:cNvPicPr preferRelativeResize="0"/>
          <p:nvPr/>
        </p:nvPicPr>
        <p:blipFill>
          <a:blip r:embed="rId3">
            <a:alphaModFix/>
          </a:blip>
          <a:stretch>
            <a:fillRect/>
          </a:stretch>
        </p:blipFill>
        <p:spPr>
          <a:xfrm>
            <a:off x="0" y="0"/>
            <a:ext cx="9144000" cy="3834876"/>
          </a:xfrm>
          <a:prstGeom prst="rect">
            <a:avLst/>
          </a:prstGeom>
          <a:noFill/>
          <a:ln>
            <a:noFill/>
          </a:ln>
        </p:spPr>
      </p:pic>
      <p:sp>
        <p:nvSpPr>
          <p:cNvPr id="128" name="Google Shape;128;p26"/>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6"/>
          <p:cNvSpPr txBox="1"/>
          <p:nvPr>
            <p:ph type="title"/>
          </p:nvPr>
        </p:nvSpPr>
        <p:spPr>
          <a:xfrm>
            <a:off x="443725" y="244500"/>
            <a:ext cx="6384000" cy="7605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 name="Google Shape;130;p26"/>
          <p:cNvSpPr txBox="1"/>
          <p:nvPr>
            <p:ph idx="1" type="subTitle"/>
          </p:nvPr>
        </p:nvSpPr>
        <p:spPr>
          <a:xfrm>
            <a:off x="1466975" y="2327250"/>
            <a:ext cx="3667500" cy="887400"/>
          </a:xfrm>
          <a:prstGeom prst="rect">
            <a:avLst/>
          </a:prstGeom>
        </p:spPr>
        <p:txBody>
          <a:bodyPr anchorCtr="0" anchor="t" bIns="91425" lIns="91425" spcFirstLastPara="1" rIns="91425" wrap="square" tIns="91425">
            <a:noAutofit/>
          </a:bodyPr>
          <a:lstStyle>
            <a:lvl1pPr lvl="0" rtl="0">
              <a:spcBef>
                <a:spcPts val="600"/>
              </a:spcBef>
              <a:spcAft>
                <a:spcPts val="0"/>
              </a:spcAft>
              <a:buNone/>
              <a:defRPr b="1">
                <a:latin typeface="Courier New"/>
                <a:ea typeface="Courier New"/>
                <a:cs typeface="Courier New"/>
                <a:sym typeface="Courier New"/>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131" name="Google Shape;131;p26"/>
          <p:cNvSpPr txBox="1"/>
          <p:nvPr>
            <p:ph idx="2" type="body"/>
          </p:nvPr>
        </p:nvSpPr>
        <p:spPr>
          <a:xfrm>
            <a:off x="5994725" y="1648100"/>
            <a:ext cx="2879700" cy="23274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sz="24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 definition 1 (example)">
  <p:cSld name="CUSTOM_3_1">
    <p:bg>
      <p:bgPr>
        <a:blipFill>
          <a:blip r:embed="rId2">
            <a:alphaModFix/>
          </a:blip>
          <a:stretch>
            <a:fillRect/>
          </a:stretch>
        </a:blipFill>
      </p:bgPr>
    </p:bg>
    <p:spTree>
      <p:nvGrpSpPr>
        <p:cNvPr id="132" name="Shape 132"/>
        <p:cNvGrpSpPr/>
        <p:nvPr/>
      </p:nvGrpSpPr>
      <p:grpSpPr>
        <a:xfrm>
          <a:off x="0" y="0"/>
          <a:ext cx="0" cy="0"/>
          <a:chOff x="0" y="0"/>
          <a:chExt cx="0" cy="0"/>
        </a:xfrm>
      </p:grpSpPr>
      <p:pic>
        <p:nvPicPr>
          <p:cNvPr descr="slide2.png" id="133" name="Google Shape;133;p27"/>
          <p:cNvPicPr preferRelativeResize="0"/>
          <p:nvPr/>
        </p:nvPicPr>
        <p:blipFill>
          <a:blip r:embed="rId3">
            <a:alphaModFix/>
          </a:blip>
          <a:stretch>
            <a:fillRect/>
          </a:stretch>
        </p:blipFill>
        <p:spPr>
          <a:xfrm>
            <a:off x="0" y="0"/>
            <a:ext cx="9144000" cy="3834876"/>
          </a:xfrm>
          <a:prstGeom prst="rect">
            <a:avLst/>
          </a:prstGeom>
          <a:noFill/>
          <a:ln>
            <a:noFill/>
          </a:ln>
        </p:spPr>
      </p:pic>
      <p:sp>
        <p:nvSpPr>
          <p:cNvPr id="134" name="Google Shape;134;p27"/>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7"/>
          <p:cNvSpPr txBox="1"/>
          <p:nvPr/>
        </p:nvSpPr>
        <p:spPr>
          <a:xfrm>
            <a:off x="396250" y="214025"/>
            <a:ext cx="54300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rgbClr val="FFFFFF"/>
                </a:solidFill>
                <a:latin typeface="Proxima Nova"/>
                <a:ea typeface="Proxima Nova"/>
                <a:cs typeface="Proxima Nova"/>
                <a:sym typeface="Proxima Nova"/>
              </a:rPr>
              <a:t>Calling a function</a:t>
            </a:r>
            <a:endParaRPr sz="3800">
              <a:solidFill>
                <a:srgbClr val="FFFFFF"/>
              </a:solidFill>
              <a:latin typeface="Proxima Nova"/>
              <a:ea typeface="Proxima Nova"/>
              <a:cs typeface="Proxima Nova"/>
              <a:sym typeface="Proxima Nova"/>
            </a:endParaRPr>
          </a:p>
        </p:txBody>
      </p:sp>
      <p:sp>
        <p:nvSpPr>
          <p:cNvPr id="136" name="Google Shape;136;p27"/>
          <p:cNvSpPr txBox="1"/>
          <p:nvPr/>
        </p:nvSpPr>
        <p:spPr>
          <a:xfrm>
            <a:off x="1407600" y="2225900"/>
            <a:ext cx="3687000" cy="10128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333333"/>
                </a:solidFill>
                <a:latin typeface="Courier New"/>
                <a:ea typeface="Courier New"/>
                <a:cs typeface="Courier New"/>
                <a:sym typeface="Courier New"/>
              </a:rPr>
              <a:t>turnAround();</a:t>
            </a:r>
            <a:endParaRPr b="1" sz="3000">
              <a:solidFill>
                <a:srgbClr val="333333"/>
              </a:solidFill>
              <a:latin typeface="Courier New"/>
              <a:ea typeface="Courier New"/>
              <a:cs typeface="Courier New"/>
              <a:sym typeface="Courier New"/>
            </a:endParaRPr>
          </a:p>
        </p:txBody>
      </p:sp>
      <p:sp>
        <p:nvSpPr>
          <p:cNvPr id="137" name="Google Shape;137;p27"/>
          <p:cNvSpPr txBox="1"/>
          <p:nvPr/>
        </p:nvSpPr>
        <p:spPr>
          <a:xfrm>
            <a:off x="5928675" y="2275875"/>
            <a:ext cx="2753700" cy="19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333333"/>
                </a:solidFill>
                <a:latin typeface="Proxima Nova"/>
                <a:ea typeface="Proxima Nova"/>
                <a:cs typeface="Proxima Nova"/>
                <a:sym typeface="Proxima Nova"/>
              </a:rPr>
              <a:t>Calling a function:</a:t>
            </a:r>
            <a:r>
              <a:rPr lang="en" sz="2400">
                <a:solidFill>
                  <a:srgbClr val="333333"/>
                </a:solidFill>
                <a:latin typeface="Proxima Nova"/>
                <a:ea typeface="Proxima Nova"/>
                <a:cs typeface="Proxima Nova"/>
                <a:sym typeface="Proxima Nova"/>
              </a:rPr>
              <a:t> causing the action to actually happen</a:t>
            </a:r>
            <a:endParaRPr sz="2400">
              <a:solidFill>
                <a:srgbClr val="333333"/>
              </a:solidFill>
              <a:latin typeface="Proxima Nova"/>
              <a:ea typeface="Proxima Nova"/>
              <a:cs typeface="Proxima Nova"/>
              <a:sym typeface="Proxima Nov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code">
  <p:cSld name="CUSTOM_4">
    <p:bg>
      <p:bgPr>
        <a:blipFill>
          <a:blip r:embed="rId2">
            <a:alphaModFix/>
          </a:blip>
          <a:stretch>
            <a:fillRect/>
          </a:stretch>
        </a:blipFill>
      </p:bgPr>
    </p:bg>
    <p:spTree>
      <p:nvGrpSpPr>
        <p:cNvPr id="138" name="Shape 138"/>
        <p:cNvGrpSpPr/>
        <p:nvPr/>
      </p:nvGrpSpPr>
      <p:grpSpPr>
        <a:xfrm>
          <a:off x="0" y="0"/>
          <a:ext cx="0" cy="0"/>
          <a:chOff x="0" y="0"/>
          <a:chExt cx="0" cy="0"/>
        </a:xfrm>
      </p:grpSpPr>
      <p:pic>
        <p:nvPicPr>
          <p:cNvPr descr="slide2.png" id="139" name="Google Shape;139;p28"/>
          <p:cNvPicPr preferRelativeResize="0"/>
          <p:nvPr/>
        </p:nvPicPr>
        <p:blipFill>
          <a:blip r:embed="rId3">
            <a:alphaModFix/>
          </a:blip>
          <a:stretch>
            <a:fillRect/>
          </a:stretch>
        </p:blipFill>
        <p:spPr>
          <a:xfrm>
            <a:off x="0" y="0"/>
            <a:ext cx="9144000" cy="3834876"/>
          </a:xfrm>
          <a:prstGeom prst="rect">
            <a:avLst/>
          </a:prstGeom>
          <a:noFill/>
          <a:ln>
            <a:noFill/>
          </a:ln>
        </p:spPr>
      </p:pic>
      <p:sp>
        <p:nvSpPr>
          <p:cNvPr id="140" name="Google Shape;140;p28"/>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8"/>
          <p:cNvSpPr txBox="1"/>
          <p:nvPr/>
        </p:nvSpPr>
        <p:spPr>
          <a:xfrm>
            <a:off x="396250" y="137825"/>
            <a:ext cx="39711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500">
                <a:solidFill>
                  <a:srgbClr val="FFFFFF"/>
                </a:solidFill>
                <a:latin typeface="Proxima Nova"/>
                <a:ea typeface="Proxima Nova"/>
                <a:cs typeface="Proxima Nova"/>
                <a:sym typeface="Proxima Nova"/>
              </a:rPr>
              <a:t>Functions</a:t>
            </a:r>
            <a:endParaRPr b="1" sz="4500">
              <a:solidFill>
                <a:srgbClr val="FFFFFF"/>
              </a:solidFill>
              <a:latin typeface="Proxima Nova"/>
              <a:ea typeface="Proxima Nova"/>
              <a:cs typeface="Proxima Nova"/>
              <a:sym typeface="Proxima Nova"/>
            </a:endParaRPr>
          </a:p>
        </p:txBody>
      </p:sp>
      <p:sp>
        <p:nvSpPr>
          <p:cNvPr id="142" name="Google Shape;142;p28"/>
          <p:cNvSpPr txBox="1"/>
          <p:nvPr/>
        </p:nvSpPr>
        <p:spPr>
          <a:xfrm>
            <a:off x="2301750" y="1411050"/>
            <a:ext cx="4540500" cy="30000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333333"/>
                </a:solidFill>
                <a:latin typeface="Courier New"/>
                <a:ea typeface="Courier New"/>
                <a:cs typeface="Courier New"/>
                <a:sym typeface="Courier New"/>
              </a:rPr>
              <a:t>turnAround();</a:t>
            </a:r>
            <a:endParaRPr b="1" sz="3000">
              <a:solidFill>
                <a:srgbClr val="333333"/>
              </a:solidFill>
              <a:latin typeface="Courier New"/>
              <a:ea typeface="Courier New"/>
              <a:cs typeface="Courier New"/>
              <a:sym typeface="Courier New"/>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CUSTOM_4_1">
    <p:bg>
      <p:bgPr>
        <a:blipFill>
          <a:blip r:embed="rId2">
            <a:alphaModFix/>
          </a:blip>
          <a:stretch>
            <a:fillRect/>
          </a:stretch>
        </a:blipFill>
      </p:bgPr>
    </p:bg>
    <p:spTree>
      <p:nvGrpSpPr>
        <p:cNvPr id="143" name="Shape 143"/>
        <p:cNvGrpSpPr/>
        <p:nvPr/>
      </p:nvGrpSpPr>
      <p:grpSpPr>
        <a:xfrm>
          <a:off x="0" y="0"/>
          <a:ext cx="0" cy="0"/>
          <a:chOff x="0" y="0"/>
          <a:chExt cx="0" cy="0"/>
        </a:xfrm>
      </p:grpSpPr>
      <p:pic>
        <p:nvPicPr>
          <p:cNvPr descr="slide2.png" id="144" name="Google Shape;144;p29"/>
          <p:cNvPicPr preferRelativeResize="0"/>
          <p:nvPr/>
        </p:nvPicPr>
        <p:blipFill>
          <a:blip r:embed="rId3">
            <a:alphaModFix/>
          </a:blip>
          <a:stretch>
            <a:fillRect/>
          </a:stretch>
        </p:blipFill>
        <p:spPr>
          <a:xfrm>
            <a:off x="0" y="0"/>
            <a:ext cx="9144000" cy="3834876"/>
          </a:xfrm>
          <a:prstGeom prst="rect">
            <a:avLst/>
          </a:prstGeom>
          <a:noFill/>
          <a:ln>
            <a:noFill/>
          </a:ln>
        </p:spPr>
      </p:pic>
      <p:sp>
        <p:nvSpPr>
          <p:cNvPr id="145" name="Google Shape;145;p29"/>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9"/>
          <p:cNvSpPr txBox="1"/>
          <p:nvPr>
            <p:ph type="title"/>
          </p:nvPr>
        </p:nvSpPr>
        <p:spPr>
          <a:xfrm>
            <a:off x="371275" y="362225"/>
            <a:ext cx="7099500" cy="7245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29"/>
          <p:cNvSpPr txBox="1"/>
          <p:nvPr>
            <p:ph idx="1" type="subTitle"/>
          </p:nvPr>
        </p:nvSpPr>
        <p:spPr>
          <a:xfrm>
            <a:off x="2635150" y="2218575"/>
            <a:ext cx="3921000" cy="1774800"/>
          </a:xfrm>
          <a:prstGeom prst="rect">
            <a:avLst/>
          </a:prstGeom>
        </p:spPr>
        <p:txBody>
          <a:bodyPr anchorCtr="0" anchor="t" bIns="91425" lIns="91425" spcFirstLastPara="1" rIns="91425" wrap="square" tIns="91425">
            <a:noAutofit/>
          </a:bodyPr>
          <a:lstStyle>
            <a:lvl1pPr lvl="0" rtl="0">
              <a:spcBef>
                <a:spcPts val="600"/>
              </a:spcBef>
              <a:spcAft>
                <a:spcPts val="0"/>
              </a:spcAft>
              <a:buNone/>
              <a:defRPr b="1">
                <a:solidFill>
                  <a:srgbClr val="333333"/>
                </a:solidFill>
                <a:latin typeface="Courier New"/>
                <a:ea typeface="Courier New"/>
                <a:cs typeface="Courier New"/>
                <a:sym typeface="Courier New"/>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callout">
  <p:cSld name="CUSTOM_7">
    <p:spTree>
      <p:nvGrpSpPr>
        <p:cNvPr id="148" name="Shape 148"/>
        <p:cNvGrpSpPr/>
        <p:nvPr/>
      </p:nvGrpSpPr>
      <p:grpSpPr>
        <a:xfrm>
          <a:off x="0" y="0"/>
          <a:ext cx="0" cy="0"/>
          <a:chOff x="0" y="0"/>
          <a:chExt cx="0" cy="0"/>
        </a:xfrm>
      </p:grpSpPr>
      <p:sp>
        <p:nvSpPr>
          <p:cNvPr id="149" name="Google Shape;149;p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lide2.png" id="150" name="Google Shape;150;p30"/>
          <p:cNvPicPr preferRelativeResize="0"/>
          <p:nvPr/>
        </p:nvPicPr>
        <p:blipFill>
          <a:blip r:embed="rId2">
            <a:alphaModFix/>
          </a:blip>
          <a:stretch>
            <a:fillRect/>
          </a:stretch>
        </p:blipFill>
        <p:spPr>
          <a:xfrm>
            <a:off x="0" y="0"/>
            <a:ext cx="9144000" cy="3834876"/>
          </a:xfrm>
          <a:prstGeom prst="rect">
            <a:avLst/>
          </a:prstGeom>
          <a:noFill/>
          <a:ln>
            <a:noFill/>
          </a:ln>
        </p:spPr>
      </p:pic>
      <p:sp>
        <p:nvSpPr>
          <p:cNvPr id="151" name="Google Shape;151;p30"/>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0"/>
          <p:cNvSpPr/>
          <p:nvPr/>
        </p:nvSpPr>
        <p:spPr>
          <a:xfrm>
            <a:off x="1358525" y="1577100"/>
            <a:ext cx="6355500" cy="1699800"/>
          </a:xfrm>
          <a:prstGeom prst="roundRect">
            <a:avLst>
              <a:gd fmla="val 847" name="adj"/>
            </a:avLst>
          </a:prstGeom>
          <a:noFill/>
          <a:ln cap="flat" cmpd="sng" w="38100">
            <a:solidFill>
              <a:srgbClr val="27A9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A9E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itle + body">
  <p:cSld name="CUSTOM_8">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 name="Google Shape;155;p31"/>
          <p:cNvSpPr txBox="1"/>
          <p:nvPr>
            <p:ph idx="1" type="body"/>
          </p:nvPr>
        </p:nvSpPr>
        <p:spPr>
          <a:xfrm>
            <a:off x="458075" y="1452625"/>
            <a:ext cx="8271300" cy="34230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itle + body 1">
  <p:cSld name="CUSTOM_8_1">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 name="Google Shape;158;p32"/>
          <p:cNvSpPr/>
          <p:nvPr/>
        </p:nvSpPr>
        <p:spPr>
          <a:xfrm>
            <a:off x="1454100" y="1790025"/>
            <a:ext cx="6235800" cy="2181300"/>
          </a:xfrm>
          <a:prstGeom prst="roundRect">
            <a:avLst>
              <a:gd fmla="val 847" name="adj"/>
            </a:avLst>
          </a:prstGeom>
          <a:noFill/>
          <a:ln cap="flat" cmpd="sng" w="76200">
            <a:solidFill>
              <a:srgbClr val="27A9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A9E1"/>
              </a:solidFill>
            </a:endParaRPr>
          </a:p>
        </p:txBody>
      </p:sp>
      <p:sp>
        <p:nvSpPr>
          <p:cNvPr id="159" name="Google Shape;159;p32"/>
          <p:cNvSpPr txBox="1"/>
          <p:nvPr>
            <p:ph idx="1" type="body"/>
          </p:nvPr>
        </p:nvSpPr>
        <p:spPr>
          <a:xfrm>
            <a:off x="1584700" y="1937875"/>
            <a:ext cx="5940300" cy="18744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Clr>
                <a:srgbClr val="333333"/>
              </a:buClr>
              <a:buSzPts val="2400"/>
              <a:buFont typeface="Courier New"/>
              <a:buChar char="●"/>
              <a:defRPr b="1" sz="2400">
                <a:solidFill>
                  <a:srgbClr val="333333"/>
                </a:solidFill>
                <a:latin typeface="Courier New"/>
                <a:ea typeface="Courier New"/>
                <a:cs typeface="Courier New"/>
                <a:sym typeface="Courier New"/>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60" name="Shape 160"/>
        <p:cNvGrpSpPr/>
        <p:nvPr/>
      </p:nvGrpSpPr>
      <p:grpSpPr>
        <a:xfrm>
          <a:off x="0" y="0"/>
          <a:ext cx="0" cy="0"/>
          <a:chOff x="0" y="0"/>
          <a:chExt cx="0" cy="0"/>
        </a:xfrm>
      </p:grpSpPr>
      <p:sp>
        <p:nvSpPr>
          <p:cNvPr id="161" name="Google Shape;161;p33"/>
          <p:cNvSpPr/>
          <p:nvPr/>
        </p:nvSpPr>
        <p:spPr>
          <a:xfrm>
            <a:off x="0" y="0"/>
            <a:ext cx="9144000" cy="5143500"/>
          </a:xfrm>
          <a:prstGeom prst="rect">
            <a:avLst/>
          </a:prstGeom>
          <a:solidFill>
            <a:srgbClr val="2D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4EAED3"/>
              </a:solidFill>
              <a:latin typeface="Calibri"/>
              <a:ea typeface="Calibri"/>
              <a:cs typeface="Calibri"/>
              <a:sym typeface="Calibri"/>
            </a:endParaRPr>
          </a:p>
        </p:txBody>
      </p:sp>
      <p:sp>
        <p:nvSpPr>
          <p:cNvPr id="162" name="Google Shape;162;p33"/>
          <p:cNvSpPr txBox="1"/>
          <p:nvPr>
            <p:ph type="ctrTitle"/>
          </p:nvPr>
        </p:nvSpPr>
        <p:spPr>
          <a:xfrm>
            <a:off x="311708" y="689500"/>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800"/>
              <a:buFont typeface="Proxima Nova"/>
              <a:buNone/>
              <a:defRPr b="1" sz="4800">
                <a:solidFill>
                  <a:srgbClr val="FFFFFF"/>
                </a:solidFill>
                <a:latin typeface="Proxima Nova"/>
                <a:ea typeface="Proxima Nova"/>
                <a:cs typeface="Proxima Nova"/>
                <a:sym typeface="Proxima Nova"/>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3" name="Google Shape;16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164" name="Google Shape;164;p33"/>
          <p:cNvPicPr preferRelativeResize="0"/>
          <p:nvPr/>
        </p:nvPicPr>
        <p:blipFill>
          <a:blip r:embed="rId2">
            <a:alphaModFix/>
          </a:blip>
          <a:stretch>
            <a:fillRect/>
          </a:stretch>
        </p:blipFill>
        <p:spPr>
          <a:xfrm>
            <a:off x="7600876" y="4453875"/>
            <a:ext cx="786488" cy="344180"/>
          </a:xfrm>
          <a:prstGeom prst="rect">
            <a:avLst/>
          </a:prstGeom>
          <a:noFill/>
          <a:ln>
            <a:noFill/>
          </a:ln>
        </p:spPr>
      </p:pic>
      <p:cxnSp>
        <p:nvCxnSpPr>
          <p:cNvPr id="165" name="Google Shape;165;p33"/>
          <p:cNvCxnSpPr/>
          <p:nvPr/>
        </p:nvCxnSpPr>
        <p:spPr>
          <a:xfrm>
            <a:off x="3200550" y="2816575"/>
            <a:ext cx="2742900" cy="6300"/>
          </a:xfrm>
          <a:prstGeom prst="straightConnector1">
            <a:avLst/>
          </a:prstGeom>
          <a:noFill/>
          <a:ln cap="flat" cmpd="sng" w="38100">
            <a:solidFill>
              <a:schemeClr val="lt1"/>
            </a:solidFill>
            <a:prstDash val="solid"/>
            <a:round/>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cab Slide" type="titleOnly">
  <p:cSld name="TITLE_ONLY">
    <p:spTree>
      <p:nvGrpSpPr>
        <p:cNvPr id="166" name="Shape 166"/>
        <p:cNvGrpSpPr/>
        <p:nvPr/>
      </p:nvGrpSpPr>
      <p:grpSpPr>
        <a:xfrm>
          <a:off x="0" y="0"/>
          <a:ext cx="0" cy="0"/>
          <a:chOff x="0" y="0"/>
          <a:chExt cx="0" cy="0"/>
        </a:xfrm>
      </p:grpSpPr>
      <p:sp>
        <p:nvSpPr>
          <p:cNvPr id="167" name="Google Shape;16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68" name="Google Shape;168;p34"/>
          <p:cNvSpPr txBox="1"/>
          <p:nvPr/>
        </p:nvSpPr>
        <p:spPr>
          <a:xfrm>
            <a:off x="388375" y="324350"/>
            <a:ext cx="63732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2D8EC2"/>
                </a:solidFill>
                <a:latin typeface="Proxima Nova"/>
                <a:ea typeface="Proxima Nova"/>
                <a:cs typeface="Proxima Nova"/>
                <a:sym typeface="Proxima Nova"/>
              </a:rPr>
              <a:t>Concepts Learned this Lesson</a:t>
            </a:r>
            <a:endParaRPr sz="3600">
              <a:solidFill>
                <a:srgbClr val="2D8EC2"/>
              </a:solidFill>
              <a:latin typeface="Proxima Nova"/>
              <a:ea typeface="Proxima Nova"/>
              <a:cs typeface="Proxima Nova"/>
              <a:sym typeface="Proxima Nova"/>
            </a:endParaRPr>
          </a:p>
        </p:txBody>
      </p:sp>
      <p:cxnSp>
        <p:nvCxnSpPr>
          <p:cNvPr id="169" name="Google Shape;169;p34"/>
          <p:cNvCxnSpPr/>
          <p:nvPr/>
        </p:nvCxnSpPr>
        <p:spPr>
          <a:xfrm>
            <a:off x="933314" y="1073525"/>
            <a:ext cx="2742900" cy="6300"/>
          </a:xfrm>
          <a:prstGeom prst="straightConnector1">
            <a:avLst/>
          </a:prstGeom>
          <a:noFill/>
          <a:ln cap="flat" cmpd="sng" w="38100">
            <a:solidFill>
              <a:srgbClr val="2D8EC2"/>
            </a:solidFill>
            <a:prstDash val="solid"/>
            <a:round/>
            <a:headEnd len="sm" w="sm" type="none"/>
            <a:tailEnd len="sm" w="sm" type="none"/>
          </a:ln>
        </p:spPr>
      </p:cxnSp>
      <p:graphicFrame>
        <p:nvGraphicFramePr>
          <p:cNvPr id="170" name="Google Shape;170;p34"/>
          <p:cNvGraphicFramePr/>
          <p:nvPr/>
        </p:nvGraphicFramePr>
        <p:xfrm>
          <a:off x="993813" y="1655973"/>
          <a:ext cx="3000000" cy="3000000"/>
        </p:xfrm>
        <a:graphic>
          <a:graphicData uri="http://schemas.openxmlformats.org/drawingml/2006/table">
            <a:tbl>
              <a:tblPr>
                <a:noFill/>
                <a:tableStyleId>{840BDB42-AD17-4D9A-BDD9-69FC6A2AB6F6}</a:tableStyleId>
              </a:tblPr>
              <a:tblGrid>
                <a:gridCol w="3619500"/>
                <a:gridCol w="3619500"/>
              </a:tblGrid>
              <a:tr h="67900">
                <a:tc>
                  <a:txBody>
                    <a:bodyPr/>
                    <a:lstStyle/>
                    <a:p>
                      <a:pPr indent="0" lvl="0" marL="0" rtl="0" algn="ctr">
                        <a:spcBef>
                          <a:spcPts val="0"/>
                        </a:spcBef>
                        <a:spcAft>
                          <a:spcPts val="0"/>
                        </a:spcAft>
                        <a:buNone/>
                      </a:pPr>
                      <a:r>
                        <a:rPr b="1" lang="en" sz="1400">
                          <a:solidFill>
                            <a:srgbClr val="FFFFFF"/>
                          </a:solidFill>
                          <a:latin typeface="Proxima Nova"/>
                          <a:ea typeface="Proxima Nova"/>
                          <a:cs typeface="Proxima Nova"/>
                          <a:sym typeface="Proxima Nova"/>
                        </a:rPr>
                        <a:t>Term</a:t>
                      </a:r>
                      <a:endParaRPr b="1" sz="1400">
                        <a:solidFill>
                          <a:srgbClr val="FFFFFF"/>
                        </a:solidFill>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dot"/>
                      <a:round/>
                      <a:headEnd len="sm" w="sm" type="none"/>
                      <a:tailEnd len="sm" w="sm" type="none"/>
                    </a:lnB>
                    <a:solidFill>
                      <a:srgbClr val="2D8EC2"/>
                    </a:solidFill>
                  </a:tcPr>
                </a:tc>
                <a:tc>
                  <a:txBody>
                    <a:bodyPr/>
                    <a:lstStyle/>
                    <a:p>
                      <a:pPr indent="0" lvl="0" marL="0" rtl="0" algn="ctr">
                        <a:spcBef>
                          <a:spcPts val="0"/>
                        </a:spcBef>
                        <a:spcAft>
                          <a:spcPts val="0"/>
                        </a:spcAft>
                        <a:buNone/>
                      </a:pPr>
                      <a:r>
                        <a:rPr b="1" lang="en" sz="1400">
                          <a:solidFill>
                            <a:srgbClr val="FFFFFF"/>
                          </a:solidFill>
                          <a:latin typeface="Proxima Nova"/>
                          <a:ea typeface="Proxima Nova"/>
                          <a:cs typeface="Proxima Nova"/>
                          <a:sym typeface="Proxima Nova"/>
                        </a:rPr>
                        <a:t>Definition</a:t>
                      </a:r>
                      <a:endParaRPr b="1" sz="1400">
                        <a:solidFill>
                          <a:srgbClr val="FFFFFF"/>
                        </a:solidFill>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dot"/>
                      <a:round/>
                      <a:headEnd len="sm" w="sm" type="none"/>
                      <a:tailEnd len="sm" w="sm" type="none"/>
                    </a:lnB>
                    <a:solidFill>
                      <a:srgbClr val="2D8EC2"/>
                    </a:solidFill>
                  </a:tcPr>
                </a:tc>
              </a:tr>
            </a:tbl>
          </a:graphicData>
        </a:graphic>
      </p:graphicFrame>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theme" Target="../theme/theme2.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63" name="Shape 63"/>
        <p:cNvGrpSpPr/>
        <p:nvPr/>
      </p:nvGrpSpPr>
      <p:grpSpPr>
        <a:xfrm>
          <a:off x="0" y="0"/>
          <a:ext cx="0" cy="0"/>
          <a:chOff x="0" y="0"/>
          <a:chExt cx="0" cy="0"/>
        </a:xfrm>
      </p:grpSpPr>
      <p:sp>
        <p:nvSpPr>
          <p:cNvPr id="64" name="Google Shape;64;p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333333"/>
              </a:buClr>
              <a:buSzPts val="3600"/>
              <a:buFont typeface="Proxima Nova"/>
              <a:buNone/>
              <a:defRPr sz="3600">
                <a:solidFill>
                  <a:srgbClr val="333333"/>
                </a:solidFill>
                <a:latin typeface="Proxima Nova"/>
                <a:ea typeface="Proxima Nova"/>
                <a:cs typeface="Proxima Nova"/>
                <a:sym typeface="Proxima Nova"/>
              </a:defRPr>
            </a:lvl1pPr>
            <a:lvl2pPr lvl="1" rtl="0">
              <a:spcBef>
                <a:spcPts val="0"/>
              </a:spcBef>
              <a:spcAft>
                <a:spcPts val="0"/>
              </a:spcAft>
              <a:buClr>
                <a:srgbClr val="555555"/>
              </a:buClr>
              <a:buSzPts val="3600"/>
              <a:buNone/>
              <a:defRPr b="1" sz="3600">
                <a:solidFill>
                  <a:srgbClr val="555555"/>
                </a:solidFill>
              </a:defRPr>
            </a:lvl2pPr>
            <a:lvl3pPr lvl="2" rtl="0">
              <a:spcBef>
                <a:spcPts val="0"/>
              </a:spcBef>
              <a:spcAft>
                <a:spcPts val="0"/>
              </a:spcAft>
              <a:buClr>
                <a:srgbClr val="555555"/>
              </a:buClr>
              <a:buSzPts val="3600"/>
              <a:buNone/>
              <a:defRPr b="1" sz="3600">
                <a:solidFill>
                  <a:srgbClr val="555555"/>
                </a:solidFill>
              </a:defRPr>
            </a:lvl3pPr>
            <a:lvl4pPr lvl="3" rtl="0">
              <a:spcBef>
                <a:spcPts val="0"/>
              </a:spcBef>
              <a:spcAft>
                <a:spcPts val="0"/>
              </a:spcAft>
              <a:buClr>
                <a:srgbClr val="555555"/>
              </a:buClr>
              <a:buSzPts val="3600"/>
              <a:buNone/>
              <a:defRPr b="1" sz="3600">
                <a:solidFill>
                  <a:srgbClr val="555555"/>
                </a:solidFill>
              </a:defRPr>
            </a:lvl4pPr>
            <a:lvl5pPr lvl="4" rtl="0">
              <a:spcBef>
                <a:spcPts val="0"/>
              </a:spcBef>
              <a:spcAft>
                <a:spcPts val="0"/>
              </a:spcAft>
              <a:buClr>
                <a:srgbClr val="555555"/>
              </a:buClr>
              <a:buSzPts val="3600"/>
              <a:buNone/>
              <a:defRPr b="1" sz="3600">
                <a:solidFill>
                  <a:srgbClr val="555555"/>
                </a:solidFill>
              </a:defRPr>
            </a:lvl5pPr>
            <a:lvl6pPr lvl="5" rtl="0">
              <a:spcBef>
                <a:spcPts val="0"/>
              </a:spcBef>
              <a:spcAft>
                <a:spcPts val="0"/>
              </a:spcAft>
              <a:buClr>
                <a:srgbClr val="555555"/>
              </a:buClr>
              <a:buSzPts val="3600"/>
              <a:buNone/>
              <a:defRPr b="1" sz="3600">
                <a:solidFill>
                  <a:srgbClr val="555555"/>
                </a:solidFill>
              </a:defRPr>
            </a:lvl6pPr>
            <a:lvl7pPr lvl="6" rtl="0">
              <a:spcBef>
                <a:spcPts val="0"/>
              </a:spcBef>
              <a:spcAft>
                <a:spcPts val="0"/>
              </a:spcAft>
              <a:buClr>
                <a:srgbClr val="555555"/>
              </a:buClr>
              <a:buSzPts val="3600"/>
              <a:buNone/>
              <a:defRPr b="1" sz="3600">
                <a:solidFill>
                  <a:srgbClr val="555555"/>
                </a:solidFill>
              </a:defRPr>
            </a:lvl7pPr>
            <a:lvl8pPr lvl="7" rtl="0">
              <a:spcBef>
                <a:spcPts val="0"/>
              </a:spcBef>
              <a:spcAft>
                <a:spcPts val="0"/>
              </a:spcAft>
              <a:buClr>
                <a:srgbClr val="555555"/>
              </a:buClr>
              <a:buSzPts val="3600"/>
              <a:buNone/>
              <a:defRPr b="1" sz="3600">
                <a:solidFill>
                  <a:srgbClr val="555555"/>
                </a:solidFill>
              </a:defRPr>
            </a:lvl8pPr>
            <a:lvl9pPr lvl="8" rtl="0">
              <a:spcBef>
                <a:spcPts val="0"/>
              </a:spcBef>
              <a:spcAft>
                <a:spcPts val="0"/>
              </a:spcAft>
              <a:buClr>
                <a:srgbClr val="555555"/>
              </a:buClr>
              <a:buSzPts val="3600"/>
              <a:buNone/>
              <a:defRPr b="1" sz="3600">
                <a:solidFill>
                  <a:srgbClr val="555555"/>
                </a:solidFill>
              </a:defRPr>
            </a:lvl9pPr>
          </a:lstStyle>
          <a:p/>
        </p:txBody>
      </p:sp>
      <p:sp>
        <p:nvSpPr>
          <p:cNvPr id="65" name="Google Shape;65;p1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rgbClr val="555555"/>
              </a:buClr>
              <a:buSzPts val="3000"/>
              <a:buFont typeface="Proxima Nova"/>
              <a:buChar char="●"/>
              <a:defRPr sz="3000">
                <a:solidFill>
                  <a:srgbClr val="555555"/>
                </a:solidFill>
                <a:latin typeface="Proxima Nova"/>
                <a:ea typeface="Proxima Nova"/>
                <a:cs typeface="Proxima Nova"/>
                <a:sym typeface="Proxima Nova"/>
              </a:defRPr>
            </a:lvl1pPr>
            <a:lvl2pPr indent="-381000" lvl="1" marL="914400" rtl="0">
              <a:spcBef>
                <a:spcPts val="0"/>
              </a:spcBef>
              <a:spcAft>
                <a:spcPts val="0"/>
              </a:spcAft>
              <a:buClr>
                <a:srgbClr val="555555"/>
              </a:buClr>
              <a:buSzPts val="2400"/>
              <a:buFont typeface="Proxima Nova"/>
              <a:buChar char="○"/>
              <a:defRPr sz="2400">
                <a:solidFill>
                  <a:srgbClr val="555555"/>
                </a:solidFill>
                <a:latin typeface="Proxima Nova"/>
                <a:ea typeface="Proxima Nova"/>
                <a:cs typeface="Proxima Nova"/>
                <a:sym typeface="Proxima Nova"/>
              </a:defRPr>
            </a:lvl2pPr>
            <a:lvl3pPr indent="-381000" lvl="2" marL="1371600" rtl="0">
              <a:spcBef>
                <a:spcPts val="0"/>
              </a:spcBef>
              <a:spcAft>
                <a:spcPts val="0"/>
              </a:spcAft>
              <a:buClr>
                <a:srgbClr val="555555"/>
              </a:buClr>
              <a:buSzPts val="2400"/>
              <a:buFont typeface="Proxima Nova"/>
              <a:buChar char="■"/>
              <a:defRPr sz="2400">
                <a:solidFill>
                  <a:srgbClr val="555555"/>
                </a:solidFill>
                <a:latin typeface="Proxima Nova"/>
                <a:ea typeface="Proxima Nova"/>
                <a:cs typeface="Proxima Nova"/>
                <a:sym typeface="Proxima Nova"/>
              </a:defRPr>
            </a:lvl3pPr>
            <a:lvl4pPr indent="-342900" lvl="3" marL="18288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4pPr>
            <a:lvl5pPr indent="-342900" lvl="4" marL="22860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5pPr>
            <a:lvl6pPr indent="-342900" lvl="5" marL="27432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6pPr>
            <a:lvl7pPr indent="-342900" lvl="6" marL="32004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7pPr>
            <a:lvl8pPr indent="-342900" lvl="7" marL="36576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8pPr>
            <a:lvl9pPr indent="-342900" lvl="8" marL="41148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hyperlink" Target="https://www.reddit.com/user/Dremariou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hyperlink" Target="https://www.reddit.com/user/Dremariou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hvdyBtYW55IGplbGx5IGJlYW5zIGZpdCBpbiBhIHR5cGljYWwgbWFzb24gamFyPyIsIldoaWNoIGNvbG9yIGplbGx5IGJlYW4gYXBwZWFycyB0aGUgbW9zdCBpbiBhIGJhZyBvZiBqZWxseSBiZWFucz8iLCJIb3cgbWFueSBibHVlIGplbGx5IGJlYW5zIGFyZSBpbiB5b3VyIG1hc29uIGphcj8iLCJXaG8gd2FzIGNsb3Nlc3QgaW4gZ3Vlc3NpbmcgaG93IG1hbnkgamVsbHkgYmVhbnMgYXJlIGluIHlvdXIgbWFzb24gamFyPyJdfQ==pearId=magic-pear-shape-identifier" TargetMode="External"/><Relationship Id="rId4" Type="http://schemas.openxmlformats.org/officeDocument/2006/relationships/image" Target="../media/image26.png"/><Relationship Id="rId5" Type="http://schemas.openxmlformats.org/officeDocument/2006/relationships/hyperlink" Target="http://dontchangethislink.peardeckmagic.zone?eyJ0eXBlIjoiZ29vZ2xlLXNsaWRlcy1hZGRvbi1yZXNwb25zZS1mb290ZXIiLCJsYXN0RWRpdGVkQnkiOiJ1bmtub3duIiwicHJlc2VudGF0aW9uSWQiOiIxT0g5akpxZm92M3JpYlhqVFJ4bDBZNEYzZlB3U3RTbC1uc1RLemZLNFQ3NCIsImNvbnRlbnRJZCI6ImN1c3RvbS1yZXNwb25zZS1tdWx0aXBsZUNob2ljZSIsInNsaWRlSWQiOiJnZTQ4NjhhODhjOF8wXzQ3NSIsImNvbnRlbnRJbnN0YW5jZUlkIjoiMU9IOWpKcWZvdjNyaWJYalRSeGwwWTRGM2ZQd1N0U2wtbnNUS3pmSzRUNzQvOTE0MjZhOWItYzViYy00MTlhLTkwZmYtZjU5MDIyYzNhMzY2In0=pearId=magic-pear-metadata-identifie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nRydWUiLCJmYWxzdyJdfQ==pearId=magic-pear-shape-identifier" TargetMode="External"/><Relationship Id="rId4" Type="http://schemas.openxmlformats.org/officeDocument/2006/relationships/image" Target="../media/image24.png"/><Relationship Id="rId5" Type="http://schemas.openxmlformats.org/officeDocument/2006/relationships/hyperlink" Target="http://dontchangethislink.peardeckmagic.zone?eyJ0eXBlIjoiZ29vZ2xlLXNsaWRlcy1hZGRvbi1yZXNwb25zZS1mb290ZXIiLCJsYXN0RWRpdGVkQnkiOiJ1bmtub3duIiwicHJlc2VudGF0aW9uSWQiOiIxT0g5akpxZm92M3JpYlhqVFJ4bDBZNEYzZlB3U3RTbC1uc1RLemZLNFQ3NCIsImNvbnRlbnRJZCI6ImN1c3RvbS1yZXNwb25zZS1tdWx0aXBsZUNob2ljZSIsInNsaWRlSWQiOiJnZTQ4NjhhODhjOF8wXzQ4MCIsImNvbnRlbnRJbnN0YW5jZUlkIjoiMU9IOWpKcWZvdjNyaWJYalRSeGwwWTRGM2ZQd1N0U2wtbnNUS3pmSzRUNzQvNDNmNjU1MDctNzBjYS00ZWFkLThiNTQtM2RiN2E0NjQ2MWQ1In0=pearId=magic-pear-metadata-identifi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doYXQgZGlkIHlvdSBzY29yZSBvbiB0aGUgbGFzdCBtYXRoIHRlc3Q/IiwiV2hhdCBpcyB0aGUgYXZlcmFnZSBncmFkZSBvZiBhIHN0dWRlbnQgaW4gdGhlIDl0aC1ncmFkZSBzb2NpYWwgc3R1ZGllcyBjbGFzcz8iLCJXaGljaCBTcGFuaXNoIHRlYWNoZXIgaGFzIHRoZSBncmVhdGVzdCBlZmZlY3Qgb24gdGhlIG92ZXJhbGwgc3R1ZGVudCBhdmVyYWdlPyJdfQ==pearId=magic-pear-shape-identifier" TargetMode="External"/><Relationship Id="rId4" Type="http://schemas.openxmlformats.org/officeDocument/2006/relationships/image" Target="../media/image30.png"/><Relationship Id="rId5" Type="http://schemas.openxmlformats.org/officeDocument/2006/relationships/hyperlink" Target="http://dontchangethislink.peardeckmagic.zone?eyJ0eXBlIjoiZ29vZ2xlLXNsaWRlcy1hZGRvbi1yZXNwb25zZS1mb290ZXIiLCJsYXN0RWRpdGVkQnkiOiJ1bmtub3duIiwicHJlc2VudGF0aW9uSWQiOiIxT0g5akpxZm92M3JpYlhqVFJ4bDBZNEYzZlB3U3RTbC1uc1RLemZLNFQ3NCIsImNvbnRlbnRJZCI6ImN1c3RvbS1yZXNwb25zZS1tdWx0aXBsZUNob2ljZSIsInNsaWRlSWQiOiJnZTQ4NjhhODhjOF8wXzQ4NiIsImNvbnRlbnRJbnN0YW5jZUlkIjoiMU9IOWpKcWZvdjNyaWJYalRSeGwwWTRGM2ZQd1N0U2wtbnNUS3pmSzRUNzQvYjhlNjVlNTAtZmY5Mi00MDM3LWE1ZmQtZDllMjcwNTVlNmIxIn0=pearId=magic-pear-metadata-identifie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 Id="rId3" Type="http://schemas.openxmlformats.org/officeDocument/2006/relationships/hyperlink" Target="http://www.youtube.com/watch?v=Tp8KVGjkO40" TargetMode="External"/><Relationship Id="rId4"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29.png"/><Relationship Id="rId5"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9.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hyperlink" Target="https://www.reddit.com/user/lookatnum/" TargetMode="Externa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5"/>
          <p:cNvSpPr txBox="1"/>
          <p:nvPr>
            <p:ph type="ctrTitle"/>
          </p:nvPr>
        </p:nvSpPr>
        <p:spPr>
          <a:xfrm>
            <a:off x="390525" y="1819275"/>
            <a:ext cx="8222100" cy="933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Lesson 1 - What is Data Science</a:t>
            </a:r>
            <a:endParaRPr/>
          </a:p>
        </p:txBody>
      </p:sp>
      <p:sp>
        <p:nvSpPr>
          <p:cNvPr id="176" name="Google Shape;176;p35"/>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Mack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Statistical Questions </a:t>
            </a:r>
            <a:r>
              <a:rPr lang="en"/>
              <a:t> </a:t>
            </a:r>
            <a:endParaRPr/>
          </a:p>
        </p:txBody>
      </p:sp>
      <p:pic>
        <p:nvPicPr>
          <p:cNvPr id="250" name="Google Shape;250;p44"/>
          <p:cNvPicPr preferRelativeResize="0"/>
          <p:nvPr/>
        </p:nvPicPr>
        <p:blipFill>
          <a:blip r:embed="rId3">
            <a:alphaModFix/>
          </a:blip>
          <a:stretch>
            <a:fillRect/>
          </a:stretch>
        </p:blipFill>
        <p:spPr>
          <a:xfrm>
            <a:off x="2420975" y="420725"/>
            <a:ext cx="4302050" cy="4302050"/>
          </a:xfrm>
          <a:prstGeom prst="rect">
            <a:avLst/>
          </a:prstGeom>
          <a:noFill/>
          <a:ln>
            <a:noFill/>
          </a:ln>
        </p:spPr>
      </p:pic>
      <p:sp>
        <p:nvSpPr>
          <p:cNvPr id="251" name="Google Shape;251;p44"/>
          <p:cNvSpPr txBox="1"/>
          <p:nvPr>
            <p:ph idx="4294967295" type="body"/>
          </p:nvPr>
        </p:nvSpPr>
        <p:spPr>
          <a:xfrm>
            <a:off x="7378425" y="3825650"/>
            <a:ext cx="1646100" cy="908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200"/>
              <a:t>Source: </a:t>
            </a:r>
            <a:r>
              <a:rPr lang="en" sz="1200" u="sng">
                <a:solidFill>
                  <a:schemeClr val="hlink"/>
                </a:solidFill>
                <a:hlinkClick r:id="rId4"/>
              </a:rPr>
              <a:t>https://www.reddit.com/user/Dremarious/</a:t>
            </a:r>
            <a:r>
              <a:rPr lang="en" sz="1200"/>
              <a:t> </a:t>
            </a:r>
            <a:endParaRPr sz="12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Statistical Questions </a:t>
            </a:r>
            <a:r>
              <a:rPr lang="en"/>
              <a:t> </a:t>
            </a:r>
            <a:endParaRPr/>
          </a:p>
        </p:txBody>
      </p:sp>
      <p:pic>
        <p:nvPicPr>
          <p:cNvPr id="257" name="Google Shape;257;p45"/>
          <p:cNvPicPr preferRelativeResize="0"/>
          <p:nvPr/>
        </p:nvPicPr>
        <p:blipFill>
          <a:blip r:embed="rId3">
            <a:alphaModFix/>
          </a:blip>
          <a:stretch>
            <a:fillRect/>
          </a:stretch>
        </p:blipFill>
        <p:spPr>
          <a:xfrm>
            <a:off x="2422025" y="421775"/>
            <a:ext cx="4299950" cy="4299950"/>
          </a:xfrm>
          <a:prstGeom prst="rect">
            <a:avLst/>
          </a:prstGeom>
          <a:noFill/>
          <a:ln>
            <a:noFill/>
          </a:ln>
        </p:spPr>
      </p:pic>
      <p:sp>
        <p:nvSpPr>
          <p:cNvPr id="258" name="Google Shape;258;p45"/>
          <p:cNvSpPr txBox="1"/>
          <p:nvPr>
            <p:ph idx="4294967295" type="body"/>
          </p:nvPr>
        </p:nvSpPr>
        <p:spPr>
          <a:xfrm>
            <a:off x="7378425" y="3825650"/>
            <a:ext cx="1646100" cy="908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200"/>
              <a:t>Source: </a:t>
            </a:r>
            <a:r>
              <a:rPr lang="en" sz="1200" u="sng">
                <a:solidFill>
                  <a:schemeClr val="hlink"/>
                </a:solidFill>
                <a:hlinkClick r:id="rId4"/>
              </a:rPr>
              <a:t>https://www.reddit.com/user/Dremarious/</a:t>
            </a:r>
            <a:r>
              <a:rPr lang="en" sz="1200"/>
              <a:t> </a:t>
            </a:r>
            <a:endParaRPr sz="12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Questions </a:t>
            </a:r>
            <a:endParaRPr/>
          </a:p>
        </p:txBody>
      </p:sp>
      <p:sp>
        <p:nvSpPr>
          <p:cNvPr id="264" name="Google Shape;264;p46"/>
          <p:cNvSpPr txBox="1"/>
          <p:nvPr>
            <p:ph idx="1" type="body"/>
          </p:nvPr>
        </p:nvSpPr>
        <p:spPr>
          <a:xfrm>
            <a:off x="327325" y="1376425"/>
            <a:ext cx="8556900" cy="3423000"/>
          </a:xfrm>
          <a:prstGeom prst="rect">
            <a:avLst/>
          </a:prstGeom>
        </p:spPr>
        <p:txBody>
          <a:bodyPr anchorCtr="0" anchor="ctr"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b="1" lang="en" sz="1900"/>
              <a:t>Lookup questions</a:t>
            </a:r>
            <a:r>
              <a:rPr lang="en" sz="1900"/>
              <a:t> : Can be answered simply by looking up a single value in a dataset. </a:t>
            </a:r>
            <a:r>
              <a:rPr i="1" lang="en" sz="1900"/>
              <a:t>These do not qualify as statistical questions.</a:t>
            </a:r>
            <a:br>
              <a:rPr i="1" lang="en" sz="1900"/>
            </a:br>
            <a:endParaRPr i="1" sz="1900"/>
          </a:p>
          <a:p>
            <a:pPr indent="0" lvl="0" marL="0" rtl="0" algn="l">
              <a:lnSpc>
                <a:spcPct val="115000"/>
              </a:lnSpc>
              <a:spcBef>
                <a:spcPts val="600"/>
              </a:spcBef>
              <a:spcAft>
                <a:spcPts val="0"/>
              </a:spcAft>
              <a:buClr>
                <a:schemeClr val="dk1"/>
              </a:buClr>
              <a:buSzPts val="1100"/>
              <a:buFont typeface="Arial"/>
              <a:buNone/>
            </a:pPr>
            <a:r>
              <a:rPr b="1" lang="en" sz="1900"/>
              <a:t>Compute questions</a:t>
            </a:r>
            <a:r>
              <a:rPr lang="en" sz="1900"/>
              <a:t>:  Can be answered by computing an answer using more than one value found in the dataset.</a:t>
            </a:r>
            <a:br>
              <a:rPr lang="en" sz="1900"/>
            </a:br>
            <a:endParaRPr sz="1900"/>
          </a:p>
          <a:p>
            <a:pPr indent="0" lvl="0" marL="0" rtl="0" algn="l">
              <a:lnSpc>
                <a:spcPct val="115000"/>
              </a:lnSpc>
              <a:spcBef>
                <a:spcPts val="600"/>
              </a:spcBef>
              <a:spcAft>
                <a:spcPts val="0"/>
              </a:spcAft>
              <a:buClr>
                <a:schemeClr val="dk1"/>
              </a:buClr>
              <a:buSzPts val="1100"/>
              <a:buFont typeface="Arial"/>
              <a:buNone/>
            </a:pPr>
            <a:r>
              <a:rPr b="1" lang="en" sz="1900"/>
              <a:t>Relate questions :</a:t>
            </a:r>
            <a:r>
              <a:rPr lang="en" sz="1900"/>
              <a:t>  Require finding a possible relationship between more than one value. </a:t>
            </a:r>
            <a:br>
              <a:rPr lang="en" sz="1900"/>
            </a:br>
            <a:endParaRPr sz="1900"/>
          </a:p>
          <a:p>
            <a:pPr indent="0" lvl="0" marL="0" rtl="0" algn="l">
              <a:lnSpc>
                <a:spcPct val="115000"/>
              </a:lnSpc>
              <a:spcBef>
                <a:spcPts val="600"/>
              </a:spcBef>
              <a:spcAft>
                <a:spcPts val="0"/>
              </a:spcAft>
              <a:buClr>
                <a:schemeClr val="dk1"/>
              </a:buClr>
              <a:buSzPts val="1100"/>
              <a:buFont typeface="Arial"/>
              <a:buNone/>
            </a:pPr>
            <a:r>
              <a:rPr b="1" lang="en" sz="1900"/>
              <a:t>Can’t answer :</a:t>
            </a:r>
            <a:r>
              <a:rPr lang="en" sz="1900"/>
              <a:t>  Can’t be answered based on the available data.</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0" st="0"/>
                                            </p:txEl>
                                          </p:spTgt>
                                        </p:tgtEl>
                                        <p:attrNameLst>
                                          <p:attrName>style.visibility</p:attrName>
                                        </p:attrNameLst>
                                      </p:cBhvr>
                                      <p:to>
                                        <p:strVal val="visible"/>
                                      </p:to>
                                    </p:set>
                                    <p:animEffect filter="fade" transition="in">
                                      <p:cBhvr>
                                        <p:cTn dur="1000"/>
                                        <p:tgtEl>
                                          <p:spTgt spid="2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1" st="1"/>
                                            </p:txEl>
                                          </p:spTgt>
                                        </p:tgtEl>
                                        <p:attrNameLst>
                                          <p:attrName>style.visibility</p:attrName>
                                        </p:attrNameLst>
                                      </p:cBhvr>
                                      <p:to>
                                        <p:strVal val="visible"/>
                                      </p:to>
                                    </p:set>
                                    <p:animEffect filter="fade" transition="in">
                                      <p:cBhvr>
                                        <p:cTn dur="1000"/>
                                        <p:tgtEl>
                                          <p:spTgt spid="2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2" st="2"/>
                                            </p:txEl>
                                          </p:spTgt>
                                        </p:tgtEl>
                                        <p:attrNameLst>
                                          <p:attrName>style.visibility</p:attrName>
                                        </p:attrNameLst>
                                      </p:cBhvr>
                                      <p:to>
                                        <p:strVal val="visible"/>
                                      </p:to>
                                    </p:set>
                                    <p:animEffect filter="fade" transition="in">
                                      <p:cBhvr>
                                        <p:cTn dur="1000"/>
                                        <p:tgtEl>
                                          <p:spTgt spid="2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3" st="3"/>
                                            </p:txEl>
                                          </p:spTgt>
                                        </p:tgtEl>
                                        <p:attrNameLst>
                                          <p:attrName>style.visibility</p:attrName>
                                        </p:attrNameLst>
                                      </p:cBhvr>
                                      <p:to>
                                        <p:strVal val="visible"/>
                                      </p:to>
                                    </p:set>
                                    <p:animEffect filter="fade" transition="in">
                                      <p:cBhvr>
                                        <p:cTn dur="1000"/>
                                        <p:tgtEl>
                                          <p:spTgt spid="26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Questions </a:t>
            </a:r>
            <a:endParaRPr/>
          </a:p>
        </p:txBody>
      </p:sp>
      <p:pic>
        <p:nvPicPr>
          <p:cNvPr id="270" name="Google Shape;270;p47"/>
          <p:cNvPicPr preferRelativeResize="0"/>
          <p:nvPr/>
        </p:nvPicPr>
        <p:blipFill>
          <a:blip r:embed="rId3">
            <a:alphaModFix/>
          </a:blip>
          <a:stretch>
            <a:fillRect/>
          </a:stretch>
        </p:blipFill>
        <p:spPr>
          <a:xfrm>
            <a:off x="144708" y="1291978"/>
            <a:ext cx="7025784" cy="3775323"/>
          </a:xfrm>
          <a:prstGeom prst="rect">
            <a:avLst/>
          </a:prstGeom>
          <a:noFill/>
          <a:ln>
            <a:noFill/>
          </a:ln>
        </p:spPr>
      </p:pic>
      <p:sp>
        <p:nvSpPr>
          <p:cNvPr id="271" name="Google Shape;271;p47"/>
          <p:cNvSpPr txBox="1"/>
          <p:nvPr/>
        </p:nvSpPr>
        <p:spPr>
          <a:xfrm>
            <a:off x="6868700" y="2950900"/>
            <a:ext cx="2146800" cy="1522200"/>
          </a:xfrm>
          <a:prstGeom prst="rect">
            <a:avLst/>
          </a:prstGeom>
          <a:noFill/>
          <a:ln>
            <a:noFill/>
          </a:ln>
        </p:spPr>
        <p:txBody>
          <a:bodyPr anchorCtr="0" anchor="ctr" bIns="91425" lIns="91425" spcFirstLastPara="1" rIns="91425" wrap="square" tIns="91425">
            <a:spAutoFit/>
          </a:bodyPr>
          <a:lstStyle/>
          <a:p>
            <a:pPr indent="0" lvl="0" marL="355600" rtl="0" algn="l">
              <a:lnSpc>
                <a:spcPct val="115000"/>
              </a:lnSpc>
              <a:spcBef>
                <a:spcPts val="1200"/>
              </a:spcBef>
              <a:spcAft>
                <a:spcPts val="1200"/>
              </a:spcAft>
              <a:buNone/>
            </a:pPr>
            <a:r>
              <a:rPr i="1" lang="en" sz="1100">
                <a:solidFill>
                  <a:schemeClr val="dk1"/>
                </a:solidFill>
              </a:rPr>
              <a:t>Source: What Questions Can You Answer?</a:t>
            </a:r>
            <a:r>
              <a:rPr lang="en" sz="1100">
                <a:solidFill>
                  <a:schemeClr val="dk1"/>
                </a:solidFill>
              </a:rPr>
              <a:t>, www.bootstrapworld.org/materials/fall2020/en-us/courses/data-science/lessons/ds-intro/pages/what-can-you-answer.html. </a:t>
            </a:r>
            <a:endParaRPr sz="1100">
              <a:solidFill>
                <a:schemeClr val="dk1"/>
              </a:solidFill>
            </a:endParaRPr>
          </a:p>
        </p:txBody>
      </p:sp>
      <p:pic>
        <p:nvPicPr>
          <p:cNvPr id="272" name="Google Shape;272;p47"/>
          <p:cNvPicPr preferRelativeResize="0"/>
          <p:nvPr/>
        </p:nvPicPr>
        <p:blipFill>
          <a:blip r:embed="rId4">
            <a:alphaModFix/>
          </a:blip>
          <a:stretch>
            <a:fillRect/>
          </a:stretch>
        </p:blipFill>
        <p:spPr>
          <a:xfrm>
            <a:off x="7654742" y="4534153"/>
            <a:ext cx="942975" cy="361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Lesson Vocabulary</a:t>
            </a:r>
            <a:endParaRPr b="1"/>
          </a:p>
        </p:txBody>
      </p:sp>
      <p:graphicFrame>
        <p:nvGraphicFramePr>
          <p:cNvPr id="278" name="Google Shape;278;p48"/>
          <p:cNvGraphicFramePr/>
          <p:nvPr/>
        </p:nvGraphicFramePr>
        <p:xfrm>
          <a:off x="952500" y="1410125"/>
          <a:ext cx="3000000" cy="3000000"/>
        </p:xfrm>
        <a:graphic>
          <a:graphicData uri="http://schemas.openxmlformats.org/drawingml/2006/table">
            <a:tbl>
              <a:tblPr>
                <a:noFill/>
                <a:tableStyleId>{840BDB42-AD17-4D9A-BDD9-69FC6A2AB6F6}</a:tableStyleId>
              </a:tblPr>
              <a:tblGrid>
                <a:gridCol w="3619500"/>
                <a:gridCol w="3619500"/>
              </a:tblGrid>
              <a:tr h="381000">
                <a:tc>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Term</a:t>
                      </a:r>
                      <a:endParaRPr b="1">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rgbClr val="2D8EC2"/>
                    </a:solidFill>
                  </a:tcPr>
                </a:tc>
                <a:tc>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Definition</a:t>
                      </a:r>
                      <a:endParaRPr b="1">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rgbClr val="2D8EC2"/>
                    </a:solidFill>
                  </a:tcPr>
                </a:tc>
              </a:tr>
              <a:tr h="381000">
                <a:tc>
                  <a:txBody>
                    <a:bodyPr/>
                    <a:lstStyle/>
                    <a:p>
                      <a:pPr indent="0" lvl="0" marL="0" rtl="0" algn="l">
                        <a:spcBef>
                          <a:spcPts val="0"/>
                        </a:spcBef>
                        <a:spcAft>
                          <a:spcPts val="0"/>
                        </a:spcAft>
                        <a:buNone/>
                      </a:pPr>
                      <a:r>
                        <a:rPr b="1" lang="en" sz="1200">
                          <a:solidFill>
                            <a:srgbClr val="222222"/>
                          </a:solidFill>
                          <a:highlight>
                            <a:srgbClr val="FFFFFF"/>
                          </a:highlight>
                          <a:latin typeface="Proxima Nova"/>
                          <a:ea typeface="Proxima Nova"/>
                          <a:cs typeface="Proxima Nova"/>
                          <a:sym typeface="Proxima Nova"/>
                        </a:rPr>
                        <a:t>data science </a:t>
                      </a:r>
                      <a:endParaRPr b="1"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22222"/>
                          </a:solidFill>
                          <a:highlight>
                            <a:srgbClr val="FFFFFF"/>
                          </a:highlight>
                          <a:latin typeface="Proxima Nova"/>
                          <a:ea typeface="Proxima Nova"/>
                          <a:cs typeface="Proxima Nova"/>
                          <a:sym typeface="Proxima Nova"/>
                        </a:rPr>
                        <a:t>The process of learning about the world using data and computation.</a:t>
                      </a:r>
                      <a:endParaRPr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b="1" lang="en" sz="1200">
                          <a:solidFill>
                            <a:srgbClr val="222222"/>
                          </a:solidFill>
                          <a:highlight>
                            <a:srgbClr val="FFFFFF"/>
                          </a:highlight>
                          <a:latin typeface="Proxima Nova"/>
                          <a:ea typeface="Proxima Nova"/>
                          <a:cs typeface="Proxima Nova"/>
                          <a:sym typeface="Proxima Nova"/>
                        </a:rPr>
                        <a:t>statistical question</a:t>
                      </a:r>
                      <a:endParaRPr b="1" sz="12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sz="12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sz="12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b="1"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22222"/>
                          </a:solidFill>
                          <a:highlight>
                            <a:srgbClr val="FFFFFF"/>
                          </a:highlight>
                          <a:latin typeface="Proxima Nova"/>
                          <a:ea typeface="Proxima Nova"/>
                          <a:cs typeface="Proxima Nova"/>
                          <a:sym typeface="Proxima Nova"/>
                        </a:rPr>
                        <a:t>A question that could have a variety of different answers.</a:t>
                      </a:r>
                      <a:endParaRPr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9"/>
          <p:cNvSpPr txBox="1"/>
          <p:nvPr>
            <p:ph type="title"/>
          </p:nvPr>
        </p:nvSpPr>
        <p:spPr>
          <a:xfrm>
            <a:off x="457200" y="8188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Which of the following is NOT a statistical question?</a:t>
            </a:r>
            <a:endParaRPr/>
          </a:p>
        </p:txBody>
      </p:sp>
      <p:pic>
        <p:nvPicPr>
          <p:cNvPr id="284" name="Google Shape;284;p49">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285" name="Google Shape;285;p49">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0"/>
          <p:cNvSpPr txBox="1"/>
          <p:nvPr>
            <p:ph type="title"/>
          </p:nvPr>
        </p:nvSpPr>
        <p:spPr>
          <a:xfrm>
            <a:off x="457200" y="93345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True or False: Conclusions found using data are indisputable.</a:t>
            </a:r>
            <a:endParaRPr/>
          </a:p>
        </p:txBody>
      </p:sp>
      <p:pic>
        <p:nvPicPr>
          <p:cNvPr id="291" name="Google Shape;291;p50">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292" name="Google Shape;292;p50">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1"/>
          <p:cNvSpPr txBox="1"/>
          <p:nvPr>
            <p:ph type="title"/>
          </p:nvPr>
        </p:nvSpPr>
        <p:spPr>
          <a:xfrm>
            <a:off x="457200" y="13846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Which question requires finding a relationship or pattern between more than one value?</a:t>
            </a:r>
            <a:endParaRPr/>
          </a:p>
        </p:txBody>
      </p:sp>
      <p:pic>
        <p:nvPicPr>
          <p:cNvPr id="298" name="Google Shape;298;p51">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299" name="Google Shape;299;p51">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52" title="What Does a Data Scientist Do?">
            <a:hlinkClick r:id="rId3"/>
          </p:cNvPr>
          <p:cNvPicPr preferRelativeResize="0"/>
          <p:nvPr/>
        </p:nvPicPr>
        <p:blipFill>
          <a:blip r:embed="rId4">
            <a:alphaModFix/>
          </a:blip>
          <a:stretch>
            <a:fillRect/>
          </a:stretch>
        </p:blipFill>
        <p:spPr>
          <a:xfrm>
            <a:off x="1290488" y="110613"/>
            <a:ext cx="6563024" cy="4922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G.O.A.T </a:t>
            </a:r>
            <a:endParaRPr/>
          </a:p>
        </p:txBody>
      </p:sp>
      <p:sp>
        <p:nvSpPr>
          <p:cNvPr id="182" name="Google Shape;182;p36"/>
          <p:cNvSpPr txBox="1"/>
          <p:nvPr>
            <p:ph idx="1" type="body"/>
          </p:nvPr>
        </p:nvSpPr>
        <p:spPr>
          <a:xfrm>
            <a:off x="458075" y="1452625"/>
            <a:ext cx="8271300" cy="3423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2700"/>
              <a:t>Who is the greatest athlete of all time?</a:t>
            </a:r>
            <a:endParaRPr sz="27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200"/>
          </a:p>
        </p:txBody>
      </p:sp>
      <p:pic>
        <p:nvPicPr>
          <p:cNvPr id="183" name="Google Shape;183;p36"/>
          <p:cNvPicPr preferRelativeResize="0"/>
          <p:nvPr/>
        </p:nvPicPr>
        <p:blipFill>
          <a:blip r:embed="rId3">
            <a:alphaModFix/>
          </a:blip>
          <a:stretch>
            <a:fillRect/>
          </a:stretch>
        </p:blipFill>
        <p:spPr>
          <a:xfrm>
            <a:off x="543450" y="1977450"/>
            <a:ext cx="3121350" cy="3121350"/>
          </a:xfrm>
          <a:prstGeom prst="rect">
            <a:avLst/>
          </a:prstGeom>
          <a:noFill/>
          <a:ln>
            <a:noFill/>
          </a:ln>
        </p:spPr>
      </p:pic>
      <p:pic>
        <p:nvPicPr>
          <p:cNvPr id="184" name="Google Shape;184;p36"/>
          <p:cNvPicPr preferRelativeResize="0"/>
          <p:nvPr/>
        </p:nvPicPr>
        <p:blipFill>
          <a:blip r:embed="rId4">
            <a:alphaModFix/>
          </a:blip>
          <a:stretch>
            <a:fillRect/>
          </a:stretch>
        </p:blipFill>
        <p:spPr>
          <a:xfrm>
            <a:off x="2962100" y="2315425"/>
            <a:ext cx="3029550" cy="2445401"/>
          </a:xfrm>
          <a:prstGeom prst="rect">
            <a:avLst/>
          </a:prstGeom>
          <a:noFill/>
          <a:ln>
            <a:noFill/>
          </a:ln>
        </p:spPr>
      </p:pic>
      <p:pic>
        <p:nvPicPr>
          <p:cNvPr id="185" name="Google Shape;185;p36"/>
          <p:cNvPicPr preferRelativeResize="0"/>
          <p:nvPr/>
        </p:nvPicPr>
        <p:blipFill>
          <a:blip r:embed="rId5">
            <a:alphaModFix/>
          </a:blip>
          <a:stretch>
            <a:fillRect/>
          </a:stretch>
        </p:blipFill>
        <p:spPr>
          <a:xfrm>
            <a:off x="5748175" y="2090870"/>
            <a:ext cx="3244825" cy="2230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G.O.A.T </a:t>
            </a:r>
            <a:endParaRPr/>
          </a:p>
        </p:txBody>
      </p:sp>
      <p:sp>
        <p:nvSpPr>
          <p:cNvPr id="191" name="Google Shape;191;p37"/>
          <p:cNvSpPr txBox="1"/>
          <p:nvPr>
            <p:ph idx="1" type="body"/>
          </p:nvPr>
        </p:nvSpPr>
        <p:spPr>
          <a:xfrm>
            <a:off x="458075" y="1452625"/>
            <a:ext cx="8271300" cy="3423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2700"/>
              <a:t>Who is the greatest rap artist of all time?</a:t>
            </a:r>
            <a:endParaRPr sz="2700"/>
          </a:p>
        </p:txBody>
      </p:sp>
      <p:pic>
        <p:nvPicPr>
          <p:cNvPr id="192" name="Google Shape;192;p37"/>
          <p:cNvPicPr preferRelativeResize="0"/>
          <p:nvPr/>
        </p:nvPicPr>
        <p:blipFill>
          <a:blip r:embed="rId3">
            <a:alphaModFix/>
          </a:blip>
          <a:stretch>
            <a:fillRect/>
          </a:stretch>
        </p:blipFill>
        <p:spPr>
          <a:xfrm>
            <a:off x="4545900" y="3079575"/>
            <a:ext cx="3003442" cy="1933100"/>
          </a:xfrm>
          <a:prstGeom prst="rect">
            <a:avLst/>
          </a:prstGeom>
          <a:noFill/>
          <a:ln>
            <a:noFill/>
          </a:ln>
        </p:spPr>
      </p:pic>
      <p:pic>
        <p:nvPicPr>
          <p:cNvPr id="193" name="Google Shape;193;p37"/>
          <p:cNvPicPr preferRelativeResize="0"/>
          <p:nvPr/>
        </p:nvPicPr>
        <p:blipFill>
          <a:blip r:embed="rId4">
            <a:alphaModFix/>
          </a:blip>
          <a:stretch>
            <a:fillRect/>
          </a:stretch>
        </p:blipFill>
        <p:spPr>
          <a:xfrm>
            <a:off x="2028300" y="3354856"/>
            <a:ext cx="2560799" cy="1788650"/>
          </a:xfrm>
          <a:prstGeom prst="rect">
            <a:avLst/>
          </a:prstGeom>
          <a:noFill/>
          <a:ln>
            <a:noFill/>
          </a:ln>
        </p:spPr>
      </p:pic>
      <p:pic>
        <p:nvPicPr>
          <p:cNvPr id="194" name="Google Shape;194;p37"/>
          <p:cNvPicPr preferRelativeResize="0"/>
          <p:nvPr/>
        </p:nvPicPr>
        <p:blipFill>
          <a:blip r:embed="rId5">
            <a:alphaModFix/>
          </a:blip>
          <a:stretch>
            <a:fillRect/>
          </a:stretch>
        </p:blipFill>
        <p:spPr>
          <a:xfrm>
            <a:off x="11" y="3079575"/>
            <a:ext cx="2751890" cy="2063925"/>
          </a:xfrm>
          <a:prstGeom prst="rect">
            <a:avLst/>
          </a:prstGeom>
          <a:noFill/>
          <a:ln>
            <a:noFill/>
          </a:ln>
        </p:spPr>
      </p:pic>
      <p:pic>
        <p:nvPicPr>
          <p:cNvPr id="195" name="Google Shape;195;p37"/>
          <p:cNvPicPr preferRelativeResize="0"/>
          <p:nvPr/>
        </p:nvPicPr>
        <p:blipFill>
          <a:blip r:embed="rId6">
            <a:alphaModFix/>
          </a:blip>
          <a:stretch>
            <a:fillRect/>
          </a:stretch>
        </p:blipFill>
        <p:spPr>
          <a:xfrm>
            <a:off x="7286600" y="2395572"/>
            <a:ext cx="1796875" cy="27007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G.O.A.T </a:t>
            </a:r>
            <a:endParaRPr/>
          </a:p>
        </p:txBody>
      </p:sp>
      <p:sp>
        <p:nvSpPr>
          <p:cNvPr id="201" name="Google Shape;201;p38"/>
          <p:cNvSpPr txBox="1"/>
          <p:nvPr>
            <p:ph idx="1" type="body"/>
          </p:nvPr>
        </p:nvSpPr>
        <p:spPr>
          <a:xfrm>
            <a:off x="458075" y="1452625"/>
            <a:ext cx="8271300" cy="3423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2700"/>
              <a:t>Which is the best comedy series of all time?</a:t>
            </a:r>
            <a:endParaRPr sz="2700"/>
          </a:p>
        </p:txBody>
      </p:sp>
      <p:pic>
        <p:nvPicPr>
          <p:cNvPr id="202" name="Google Shape;202;p38"/>
          <p:cNvPicPr preferRelativeResize="0"/>
          <p:nvPr/>
        </p:nvPicPr>
        <p:blipFill>
          <a:blip r:embed="rId3">
            <a:alphaModFix/>
          </a:blip>
          <a:stretch>
            <a:fillRect/>
          </a:stretch>
        </p:blipFill>
        <p:spPr>
          <a:xfrm>
            <a:off x="5212375" y="2417375"/>
            <a:ext cx="1783699" cy="2618874"/>
          </a:xfrm>
          <a:prstGeom prst="rect">
            <a:avLst/>
          </a:prstGeom>
          <a:noFill/>
          <a:ln>
            <a:noFill/>
          </a:ln>
        </p:spPr>
      </p:pic>
      <p:pic>
        <p:nvPicPr>
          <p:cNvPr id="203" name="Google Shape;203;p38"/>
          <p:cNvPicPr preferRelativeResize="0"/>
          <p:nvPr/>
        </p:nvPicPr>
        <p:blipFill>
          <a:blip r:embed="rId4">
            <a:alphaModFix/>
          </a:blip>
          <a:stretch>
            <a:fillRect/>
          </a:stretch>
        </p:blipFill>
        <p:spPr>
          <a:xfrm>
            <a:off x="2536850" y="3000375"/>
            <a:ext cx="2403475" cy="2035875"/>
          </a:xfrm>
          <a:prstGeom prst="rect">
            <a:avLst/>
          </a:prstGeom>
          <a:noFill/>
          <a:ln>
            <a:noFill/>
          </a:ln>
        </p:spPr>
      </p:pic>
      <p:pic>
        <p:nvPicPr>
          <p:cNvPr id="204" name="Google Shape;204;p38"/>
          <p:cNvPicPr preferRelativeResize="0"/>
          <p:nvPr/>
        </p:nvPicPr>
        <p:blipFill>
          <a:blip r:embed="rId5">
            <a:alphaModFix/>
          </a:blip>
          <a:stretch>
            <a:fillRect/>
          </a:stretch>
        </p:blipFill>
        <p:spPr>
          <a:xfrm>
            <a:off x="213873" y="2158450"/>
            <a:ext cx="2120299" cy="30233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G.O.A.T </a:t>
            </a:r>
            <a:endParaRPr/>
          </a:p>
        </p:txBody>
      </p:sp>
      <p:sp>
        <p:nvSpPr>
          <p:cNvPr id="210" name="Google Shape;210;p39"/>
          <p:cNvSpPr txBox="1"/>
          <p:nvPr>
            <p:ph idx="1" type="body"/>
          </p:nvPr>
        </p:nvSpPr>
        <p:spPr>
          <a:xfrm>
            <a:off x="458075" y="1452625"/>
            <a:ext cx="82713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100"/>
              <a:t>What’s the best way to study for a math test?</a:t>
            </a:r>
            <a:endParaRPr sz="2100"/>
          </a:p>
          <a:p>
            <a:pPr indent="0" lvl="0" marL="0" rtl="0" algn="l">
              <a:spcBef>
                <a:spcPts val="600"/>
              </a:spcBef>
              <a:spcAft>
                <a:spcPts val="0"/>
              </a:spcAft>
              <a:buNone/>
            </a:pPr>
            <a:r>
              <a:t/>
            </a:r>
            <a:endParaRPr sz="2100"/>
          </a:p>
          <a:p>
            <a:pPr indent="0" lvl="0" marL="0" rtl="0" algn="l">
              <a:spcBef>
                <a:spcPts val="600"/>
              </a:spcBef>
              <a:spcAft>
                <a:spcPts val="0"/>
              </a:spcAft>
              <a:buNone/>
            </a:pPr>
            <a:r>
              <a:t/>
            </a:r>
            <a:endParaRPr sz="2100"/>
          </a:p>
          <a:p>
            <a:pPr indent="0" lvl="0" marL="0" rtl="0" algn="r">
              <a:spcBef>
                <a:spcPts val="600"/>
              </a:spcBef>
              <a:spcAft>
                <a:spcPts val="0"/>
              </a:spcAft>
              <a:buNone/>
            </a:pPr>
            <a:r>
              <a:rPr lang="en" sz="2100"/>
              <a:t>What do 9th graders prefer to eat for lunch?</a:t>
            </a:r>
            <a:endParaRPr sz="2100"/>
          </a:p>
          <a:p>
            <a:pPr indent="0" lvl="0" marL="0" rtl="0" algn="l">
              <a:spcBef>
                <a:spcPts val="600"/>
              </a:spcBef>
              <a:spcAft>
                <a:spcPts val="0"/>
              </a:spcAft>
              <a:buNone/>
            </a:pPr>
            <a:r>
              <a:t/>
            </a:r>
            <a:endParaRPr sz="2100"/>
          </a:p>
          <a:p>
            <a:pPr indent="0" lvl="0" marL="0" rtl="0" algn="l">
              <a:spcBef>
                <a:spcPts val="600"/>
              </a:spcBef>
              <a:spcAft>
                <a:spcPts val="0"/>
              </a:spcAft>
              <a:buNone/>
            </a:pPr>
            <a:r>
              <a:t/>
            </a:r>
            <a:endParaRPr sz="2100"/>
          </a:p>
          <a:p>
            <a:pPr indent="0" lvl="0" marL="0" rtl="0" algn="l">
              <a:spcBef>
                <a:spcPts val="600"/>
              </a:spcBef>
              <a:spcAft>
                <a:spcPts val="0"/>
              </a:spcAft>
              <a:buNone/>
            </a:pPr>
            <a:r>
              <a:rPr lang="en" sz="2100"/>
              <a:t>Do older people have more pets?</a:t>
            </a:r>
            <a:endParaRPr sz="2100"/>
          </a:p>
        </p:txBody>
      </p:sp>
      <p:pic>
        <p:nvPicPr>
          <p:cNvPr id="211" name="Google Shape;211;p39"/>
          <p:cNvPicPr preferRelativeResize="0"/>
          <p:nvPr/>
        </p:nvPicPr>
        <p:blipFill>
          <a:blip r:embed="rId3">
            <a:alphaModFix/>
          </a:blip>
          <a:stretch>
            <a:fillRect/>
          </a:stretch>
        </p:blipFill>
        <p:spPr>
          <a:xfrm>
            <a:off x="1329525" y="2190525"/>
            <a:ext cx="1544400" cy="1544375"/>
          </a:xfrm>
          <a:prstGeom prst="rect">
            <a:avLst/>
          </a:prstGeom>
          <a:noFill/>
          <a:ln>
            <a:noFill/>
          </a:ln>
        </p:spPr>
      </p:pic>
      <p:pic>
        <p:nvPicPr>
          <p:cNvPr id="212" name="Google Shape;212;p39"/>
          <p:cNvPicPr preferRelativeResize="0"/>
          <p:nvPr/>
        </p:nvPicPr>
        <p:blipFill>
          <a:blip r:embed="rId4">
            <a:alphaModFix/>
          </a:blip>
          <a:stretch>
            <a:fillRect/>
          </a:stretch>
        </p:blipFill>
        <p:spPr>
          <a:xfrm>
            <a:off x="6301425" y="1146653"/>
            <a:ext cx="1380275" cy="1389525"/>
          </a:xfrm>
          <a:prstGeom prst="rect">
            <a:avLst/>
          </a:prstGeom>
          <a:noFill/>
          <a:ln>
            <a:noFill/>
          </a:ln>
        </p:spPr>
      </p:pic>
      <p:pic>
        <p:nvPicPr>
          <p:cNvPr id="213" name="Google Shape;213;p39"/>
          <p:cNvPicPr preferRelativeResize="0"/>
          <p:nvPr/>
        </p:nvPicPr>
        <p:blipFill>
          <a:blip r:embed="rId5">
            <a:alphaModFix/>
          </a:blip>
          <a:stretch>
            <a:fillRect/>
          </a:stretch>
        </p:blipFill>
        <p:spPr>
          <a:xfrm>
            <a:off x="5236800" y="2753050"/>
            <a:ext cx="2283725" cy="228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Science </a:t>
            </a:r>
            <a:endParaRPr/>
          </a:p>
        </p:txBody>
      </p:sp>
      <p:sp>
        <p:nvSpPr>
          <p:cNvPr id="219" name="Google Shape;219;p40"/>
          <p:cNvSpPr txBox="1"/>
          <p:nvPr>
            <p:ph idx="1" type="body"/>
          </p:nvPr>
        </p:nvSpPr>
        <p:spPr>
          <a:xfrm>
            <a:off x="458075" y="1605025"/>
            <a:ext cx="4792800" cy="2558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700"/>
              <a:t>Data science</a:t>
            </a:r>
            <a:r>
              <a:rPr lang="en" sz="1700"/>
              <a:t> is the process of learning about the world using data and computation.</a:t>
            </a:r>
            <a:endParaRPr sz="1700"/>
          </a:p>
          <a:p>
            <a:pPr indent="0" lvl="0" marL="0" rtl="0" algn="l">
              <a:spcBef>
                <a:spcPts val="600"/>
              </a:spcBef>
              <a:spcAft>
                <a:spcPts val="0"/>
              </a:spcAft>
              <a:buClr>
                <a:schemeClr val="dk1"/>
              </a:buClr>
              <a:buSzPts val="1100"/>
              <a:buFont typeface="Arial"/>
              <a:buNone/>
            </a:pPr>
            <a:r>
              <a:t/>
            </a:r>
            <a:endParaRPr sz="1700"/>
          </a:p>
          <a:p>
            <a:pPr indent="-336550" lvl="0" marL="457200" rtl="0" algn="l">
              <a:spcBef>
                <a:spcPts val="600"/>
              </a:spcBef>
              <a:spcAft>
                <a:spcPts val="0"/>
              </a:spcAft>
              <a:buSzPts val="1700"/>
              <a:buChar char="●"/>
            </a:pPr>
            <a:r>
              <a:rPr lang="en" sz="1700"/>
              <a:t>Exploring data sets</a:t>
            </a:r>
            <a:endParaRPr sz="1700"/>
          </a:p>
          <a:p>
            <a:pPr indent="-336550" lvl="0" marL="457200" rtl="0" algn="l">
              <a:spcBef>
                <a:spcPts val="0"/>
              </a:spcBef>
              <a:spcAft>
                <a:spcPts val="0"/>
              </a:spcAft>
              <a:buSzPts val="1700"/>
              <a:buChar char="●"/>
            </a:pPr>
            <a:r>
              <a:rPr lang="en" sz="1700"/>
              <a:t>Using statistics</a:t>
            </a:r>
            <a:endParaRPr sz="1700"/>
          </a:p>
          <a:p>
            <a:pPr indent="-336550" lvl="0" marL="457200" rtl="0" algn="l">
              <a:spcBef>
                <a:spcPts val="0"/>
              </a:spcBef>
              <a:spcAft>
                <a:spcPts val="0"/>
              </a:spcAft>
              <a:buSzPts val="1700"/>
              <a:buChar char="●"/>
            </a:pPr>
            <a:r>
              <a:rPr lang="en" sz="1700"/>
              <a:t>Creating data visualizations</a:t>
            </a:r>
            <a:endParaRPr sz="1700"/>
          </a:p>
          <a:p>
            <a:pPr indent="-336550" lvl="0" marL="457200" rtl="0" algn="l">
              <a:spcBef>
                <a:spcPts val="0"/>
              </a:spcBef>
              <a:spcAft>
                <a:spcPts val="0"/>
              </a:spcAft>
              <a:buSzPts val="1700"/>
              <a:buChar char="●"/>
            </a:pPr>
            <a:r>
              <a:rPr lang="en" sz="1700"/>
              <a:t>Identifying patterns in data</a:t>
            </a:r>
            <a:endParaRPr sz="1700"/>
          </a:p>
          <a:p>
            <a:pPr indent="-336550" lvl="0" marL="457200" rtl="0" algn="l">
              <a:spcBef>
                <a:spcPts val="0"/>
              </a:spcBef>
              <a:spcAft>
                <a:spcPts val="0"/>
              </a:spcAft>
              <a:buSzPts val="1700"/>
              <a:buChar char="●"/>
            </a:pPr>
            <a:r>
              <a:rPr lang="en" sz="1700"/>
              <a:t>Making predictions</a:t>
            </a:r>
            <a:endParaRPr sz="1700"/>
          </a:p>
          <a:p>
            <a:pPr indent="0" lvl="0" marL="0" rtl="0" algn="l">
              <a:spcBef>
                <a:spcPts val="600"/>
              </a:spcBef>
              <a:spcAft>
                <a:spcPts val="0"/>
              </a:spcAft>
              <a:buClr>
                <a:schemeClr val="dk1"/>
              </a:buClr>
              <a:buSzPts val="1100"/>
              <a:buFont typeface="Arial"/>
              <a:buNone/>
            </a:pPr>
            <a:br>
              <a:rPr lang="en" sz="1700"/>
            </a:br>
            <a:endParaRPr sz="1700"/>
          </a:p>
          <a:p>
            <a:pPr indent="0" lvl="0" marL="0" rtl="0" algn="l">
              <a:spcBef>
                <a:spcPts val="600"/>
              </a:spcBef>
              <a:spcAft>
                <a:spcPts val="0"/>
              </a:spcAft>
              <a:buNone/>
            </a:pPr>
            <a:r>
              <a:t/>
            </a:r>
            <a:endParaRPr sz="1700"/>
          </a:p>
          <a:p>
            <a:pPr indent="0" lvl="0" marL="0" rtl="0" algn="l">
              <a:spcBef>
                <a:spcPts val="600"/>
              </a:spcBef>
              <a:spcAft>
                <a:spcPts val="0"/>
              </a:spcAft>
              <a:buClr>
                <a:schemeClr val="dk1"/>
              </a:buClr>
              <a:buSzPts val="1100"/>
              <a:buFont typeface="Arial"/>
              <a:buNone/>
            </a:pPr>
            <a:r>
              <a:t/>
            </a:r>
            <a:endParaRPr sz="1700"/>
          </a:p>
          <a:p>
            <a:pPr indent="0" lvl="0" marL="0" rtl="0" algn="l">
              <a:spcBef>
                <a:spcPts val="600"/>
              </a:spcBef>
              <a:spcAft>
                <a:spcPts val="0"/>
              </a:spcAft>
              <a:buClr>
                <a:schemeClr val="dk1"/>
              </a:buClr>
              <a:buSzPts val="1100"/>
              <a:buFont typeface="Arial"/>
              <a:buNone/>
            </a:pPr>
            <a:r>
              <a:t/>
            </a:r>
            <a:endParaRPr sz="1700"/>
          </a:p>
          <a:p>
            <a:pPr indent="0" lvl="0" marL="0" rtl="0" algn="l">
              <a:spcBef>
                <a:spcPts val="600"/>
              </a:spcBef>
              <a:spcAft>
                <a:spcPts val="0"/>
              </a:spcAft>
              <a:buNone/>
            </a:pPr>
            <a:r>
              <a:t/>
            </a:r>
            <a:endParaRPr sz="1700"/>
          </a:p>
        </p:txBody>
      </p:sp>
      <p:pic>
        <p:nvPicPr>
          <p:cNvPr id="220" name="Google Shape;220;p40"/>
          <p:cNvPicPr preferRelativeResize="0"/>
          <p:nvPr/>
        </p:nvPicPr>
        <p:blipFill>
          <a:blip r:embed="rId3">
            <a:alphaModFix/>
          </a:blip>
          <a:stretch>
            <a:fillRect/>
          </a:stretch>
        </p:blipFill>
        <p:spPr>
          <a:xfrm>
            <a:off x="4901775" y="1828650"/>
            <a:ext cx="4032453" cy="2558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0" st="0"/>
                                            </p:txEl>
                                          </p:spTgt>
                                        </p:tgtEl>
                                        <p:attrNameLst>
                                          <p:attrName>style.visibility</p:attrName>
                                        </p:attrNameLst>
                                      </p:cBhvr>
                                      <p:to>
                                        <p:strVal val="visible"/>
                                      </p:to>
                                    </p:set>
                                    <p:animEffect filter="fade" transition="in">
                                      <p:cBhvr>
                                        <p:cTn dur="1000"/>
                                        <p:tgtEl>
                                          <p:spTgt spid="2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 st="1"/>
                                            </p:txEl>
                                          </p:spTgt>
                                        </p:tgtEl>
                                        <p:attrNameLst>
                                          <p:attrName>style.visibility</p:attrName>
                                        </p:attrNameLst>
                                      </p:cBhvr>
                                      <p:to>
                                        <p:strVal val="visible"/>
                                      </p:to>
                                    </p:set>
                                    <p:animEffect filter="fade" transition="in">
                                      <p:cBhvr>
                                        <p:cTn dur="1000"/>
                                        <p:tgtEl>
                                          <p:spTgt spid="2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2" st="2"/>
                                            </p:txEl>
                                          </p:spTgt>
                                        </p:tgtEl>
                                        <p:attrNameLst>
                                          <p:attrName>style.visibility</p:attrName>
                                        </p:attrNameLst>
                                      </p:cBhvr>
                                      <p:to>
                                        <p:strVal val="visible"/>
                                      </p:to>
                                    </p:set>
                                    <p:animEffect filter="fade" transition="in">
                                      <p:cBhvr>
                                        <p:cTn dur="1000"/>
                                        <p:tgtEl>
                                          <p:spTgt spid="2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3" st="3"/>
                                            </p:txEl>
                                          </p:spTgt>
                                        </p:tgtEl>
                                        <p:attrNameLst>
                                          <p:attrName>style.visibility</p:attrName>
                                        </p:attrNameLst>
                                      </p:cBhvr>
                                      <p:to>
                                        <p:strVal val="visible"/>
                                      </p:to>
                                    </p:set>
                                    <p:animEffect filter="fade" transition="in">
                                      <p:cBhvr>
                                        <p:cTn dur="1000"/>
                                        <p:tgtEl>
                                          <p:spTgt spid="2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4" st="4"/>
                                            </p:txEl>
                                          </p:spTgt>
                                        </p:tgtEl>
                                        <p:attrNameLst>
                                          <p:attrName>style.visibility</p:attrName>
                                        </p:attrNameLst>
                                      </p:cBhvr>
                                      <p:to>
                                        <p:strVal val="visible"/>
                                      </p:to>
                                    </p:set>
                                    <p:animEffect filter="fade" transition="in">
                                      <p:cBhvr>
                                        <p:cTn dur="1000"/>
                                        <p:tgtEl>
                                          <p:spTgt spid="2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5" st="5"/>
                                            </p:txEl>
                                          </p:spTgt>
                                        </p:tgtEl>
                                        <p:attrNameLst>
                                          <p:attrName>style.visibility</p:attrName>
                                        </p:attrNameLst>
                                      </p:cBhvr>
                                      <p:to>
                                        <p:strVal val="visible"/>
                                      </p:to>
                                    </p:set>
                                    <p:animEffect filter="fade" transition="in">
                                      <p:cBhvr>
                                        <p:cTn dur="1000"/>
                                        <p:tgtEl>
                                          <p:spTgt spid="2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6" st="6"/>
                                            </p:txEl>
                                          </p:spTgt>
                                        </p:tgtEl>
                                        <p:attrNameLst>
                                          <p:attrName>style.visibility</p:attrName>
                                        </p:attrNameLst>
                                      </p:cBhvr>
                                      <p:to>
                                        <p:strVal val="visible"/>
                                      </p:to>
                                    </p:set>
                                    <p:animEffect filter="fade" transition="in">
                                      <p:cBhvr>
                                        <p:cTn dur="1000"/>
                                        <p:tgtEl>
                                          <p:spTgt spid="21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7" st="7"/>
                                            </p:txEl>
                                          </p:spTgt>
                                        </p:tgtEl>
                                        <p:attrNameLst>
                                          <p:attrName>style.visibility</p:attrName>
                                        </p:attrNameLst>
                                      </p:cBhvr>
                                      <p:to>
                                        <p:strVal val="visible"/>
                                      </p:to>
                                    </p:set>
                                    <p:animEffect filter="fade" transition="in">
                                      <p:cBhvr>
                                        <p:cTn dur="1000"/>
                                        <p:tgtEl>
                                          <p:spTgt spid="21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8" st="8"/>
                                            </p:txEl>
                                          </p:spTgt>
                                        </p:tgtEl>
                                        <p:attrNameLst>
                                          <p:attrName>style.visibility</p:attrName>
                                        </p:attrNameLst>
                                      </p:cBhvr>
                                      <p:to>
                                        <p:strVal val="visible"/>
                                      </p:to>
                                    </p:set>
                                    <p:animEffect filter="fade" transition="in">
                                      <p:cBhvr>
                                        <p:cTn dur="1000"/>
                                        <p:tgtEl>
                                          <p:spTgt spid="21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9" st="9"/>
                                            </p:txEl>
                                          </p:spTgt>
                                        </p:tgtEl>
                                        <p:attrNameLst>
                                          <p:attrName>style.visibility</p:attrName>
                                        </p:attrNameLst>
                                      </p:cBhvr>
                                      <p:to>
                                        <p:strVal val="visible"/>
                                      </p:to>
                                    </p:set>
                                    <p:animEffect filter="fade" transition="in">
                                      <p:cBhvr>
                                        <p:cTn dur="1000"/>
                                        <p:tgtEl>
                                          <p:spTgt spid="21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0" st="10"/>
                                            </p:txEl>
                                          </p:spTgt>
                                        </p:tgtEl>
                                        <p:attrNameLst>
                                          <p:attrName>style.visibility</p:attrName>
                                        </p:attrNameLst>
                                      </p:cBhvr>
                                      <p:to>
                                        <p:strVal val="visible"/>
                                      </p:to>
                                    </p:set>
                                    <p:animEffect filter="fade" transition="in">
                                      <p:cBhvr>
                                        <p:cTn dur="1000"/>
                                        <p:tgtEl>
                                          <p:spTgt spid="21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1" st="11"/>
                                            </p:txEl>
                                          </p:spTgt>
                                        </p:tgtEl>
                                        <p:attrNameLst>
                                          <p:attrName>style.visibility</p:attrName>
                                        </p:attrNameLst>
                                      </p:cBhvr>
                                      <p:to>
                                        <p:strVal val="visible"/>
                                      </p:to>
                                    </p:set>
                                    <p:animEffect filter="fade" transition="in">
                                      <p:cBhvr>
                                        <p:cTn dur="1000"/>
                                        <p:tgtEl>
                                          <p:spTgt spid="219">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Science</a:t>
            </a:r>
            <a:endParaRPr/>
          </a:p>
        </p:txBody>
      </p:sp>
      <p:pic>
        <p:nvPicPr>
          <p:cNvPr id="226" name="Google Shape;226;p41"/>
          <p:cNvPicPr preferRelativeResize="0"/>
          <p:nvPr/>
        </p:nvPicPr>
        <p:blipFill>
          <a:blip r:embed="rId3">
            <a:alphaModFix/>
          </a:blip>
          <a:stretch>
            <a:fillRect/>
          </a:stretch>
        </p:blipFill>
        <p:spPr>
          <a:xfrm>
            <a:off x="-163300" y="1308425"/>
            <a:ext cx="3305800" cy="3305800"/>
          </a:xfrm>
          <a:prstGeom prst="rect">
            <a:avLst/>
          </a:prstGeom>
          <a:noFill/>
          <a:ln>
            <a:noFill/>
          </a:ln>
        </p:spPr>
      </p:pic>
      <p:pic>
        <p:nvPicPr>
          <p:cNvPr id="227" name="Google Shape;227;p41"/>
          <p:cNvPicPr preferRelativeResize="0"/>
          <p:nvPr/>
        </p:nvPicPr>
        <p:blipFill>
          <a:blip r:embed="rId4">
            <a:alphaModFix/>
          </a:blip>
          <a:stretch>
            <a:fillRect/>
          </a:stretch>
        </p:blipFill>
        <p:spPr>
          <a:xfrm>
            <a:off x="2457600" y="2237796"/>
            <a:ext cx="3068251" cy="2476629"/>
          </a:xfrm>
          <a:prstGeom prst="rect">
            <a:avLst/>
          </a:prstGeom>
          <a:noFill/>
          <a:ln>
            <a:noFill/>
          </a:ln>
        </p:spPr>
      </p:pic>
      <p:pic>
        <p:nvPicPr>
          <p:cNvPr id="228" name="Google Shape;228;p41"/>
          <p:cNvPicPr preferRelativeResize="0"/>
          <p:nvPr/>
        </p:nvPicPr>
        <p:blipFill>
          <a:blip r:embed="rId5">
            <a:alphaModFix/>
          </a:blip>
          <a:stretch>
            <a:fillRect/>
          </a:stretch>
        </p:blipFill>
        <p:spPr>
          <a:xfrm>
            <a:off x="4889225" y="1254700"/>
            <a:ext cx="4160775" cy="2860625"/>
          </a:xfrm>
          <a:prstGeom prst="rect">
            <a:avLst/>
          </a:prstGeom>
          <a:noFill/>
          <a:ln>
            <a:noFill/>
          </a:ln>
        </p:spPr>
      </p:pic>
      <p:sp>
        <p:nvSpPr>
          <p:cNvPr id="229" name="Google Shape;229;p41"/>
          <p:cNvSpPr txBox="1"/>
          <p:nvPr/>
        </p:nvSpPr>
        <p:spPr>
          <a:xfrm>
            <a:off x="268875" y="3845925"/>
            <a:ext cx="2080800" cy="491100"/>
          </a:xfrm>
          <a:prstGeom prst="rect">
            <a:avLst/>
          </a:prstGeom>
          <a:solidFill>
            <a:srgbClr val="2D8E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3F3F3"/>
                </a:solidFill>
                <a:latin typeface="Proxima Nova"/>
                <a:ea typeface="Proxima Nova"/>
                <a:cs typeface="Proxima Nova"/>
                <a:sym typeface="Proxima Nova"/>
              </a:rPr>
              <a:t>Career Points: 32,292</a:t>
            </a:r>
            <a:endParaRPr b="1">
              <a:solidFill>
                <a:srgbClr val="F3F3F3"/>
              </a:solidFill>
              <a:latin typeface="Proxima Nova"/>
              <a:ea typeface="Proxima Nova"/>
              <a:cs typeface="Proxima Nova"/>
              <a:sym typeface="Proxima Nova"/>
            </a:endParaRPr>
          </a:p>
        </p:txBody>
      </p:sp>
      <p:sp>
        <p:nvSpPr>
          <p:cNvPr id="230" name="Google Shape;230;p41"/>
          <p:cNvSpPr txBox="1"/>
          <p:nvPr/>
        </p:nvSpPr>
        <p:spPr>
          <a:xfrm>
            <a:off x="3250200" y="4442525"/>
            <a:ext cx="2220600" cy="491100"/>
          </a:xfrm>
          <a:prstGeom prst="rect">
            <a:avLst/>
          </a:prstGeom>
          <a:solidFill>
            <a:srgbClr val="2D8E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3F3F3"/>
                </a:solidFill>
                <a:latin typeface="Proxima Nova"/>
                <a:ea typeface="Proxima Nova"/>
                <a:cs typeface="Proxima Nova"/>
                <a:sym typeface="Proxima Nova"/>
              </a:rPr>
              <a:t>Touchdown Passes: 661</a:t>
            </a:r>
            <a:endParaRPr b="1">
              <a:solidFill>
                <a:srgbClr val="F3F3F3"/>
              </a:solidFill>
              <a:latin typeface="Proxima Nova"/>
              <a:ea typeface="Proxima Nova"/>
              <a:cs typeface="Proxima Nova"/>
              <a:sym typeface="Proxima Nova"/>
            </a:endParaRPr>
          </a:p>
        </p:txBody>
      </p:sp>
      <p:sp>
        <p:nvSpPr>
          <p:cNvPr id="231" name="Google Shape;231;p41"/>
          <p:cNvSpPr txBox="1"/>
          <p:nvPr/>
        </p:nvSpPr>
        <p:spPr>
          <a:xfrm>
            <a:off x="6418550" y="3845925"/>
            <a:ext cx="2220600" cy="491100"/>
          </a:xfrm>
          <a:prstGeom prst="rect">
            <a:avLst/>
          </a:prstGeom>
          <a:solidFill>
            <a:srgbClr val="2D8E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3F3F3"/>
                </a:solidFill>
                <a:latin typeface="Proxima Nova"/>
                <a:ea typeface="Proxima Nova"/>
                <a:cs typeface="Proxima Nova"/>
                <a:sym typeface="Proxima Nova"/>
              </a:rPr>
              <a:t>Grand Slam Wins: 23</a:t>
            </a:r>
            <a:endParaRPr b="1">
              <a:solidFill>
                <a:srgbClr val="F3F3F3"/>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Statistical Questions </a:t>
            </a:r>
            <a:endParaRPr/>
          </a:p>
        </p:txBody>
      </p:sp>
      <p:sp>
        <p:nvSpPr>
          <p:cNvPr id="237" name="Google Shape;237;p42"/>
          <p:cNvSpPr txBox="1"/>
          <p:nvPr>
            <p:ph idx="1" type="body"/>
          </p:nvPr>
        </p:nvSpPr>
        <p:spPr>
          <a:xfrm>
            <a:off x="458075" y="1452625"/>
            <a:ext cx="82713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2000">
                <a:solidFill>
                  <a:schemeClr val="dk1"/>
                </a:solidFill>
              </a:rPr>
              <a:t>Statistical questions </a:t>
            </a:r>
            <a:r>
              <a:rPr lang="en" sz="2000">
                <a:solidFill>
                  <a:schemeClr val="dk1"/>
                </a:solidFill>
              </a:rPr>
              <a:t>are questions that could have a variety of different answers.</a:t>
            </a:r>
            <a:endParaRPr sz="2000">
              <a:solidFill>
                <a:schemeClr val="dk1"/>
              </a:solidFill>
            </a:endParaRPr>
          </a:p>
          <a:p>
            <a:pPr indent="0" lvl="0" marL="0" rtl="0" algn="l">
              <a:lnSpc>
                <a:spcPct val="115000"/>
              </a:lnSpc>
              <a:spcBef>
                <a:spcPts val="1300"/>
              </a:spcBef>
              <a:spcAft>
                <a:spcPts val="0"/>
              </a:spcAft>
              <a:buNone/>
            </a:pPr>
            <a:r>
              <a:t/>
            </a:r>
            <a:endParaRPr sz="2000">
              <a:solidFill>
                <a:schemeClr val="dk1"/>
              </a:solidFill>
            </a:endParaRPr>
          </a:p>
          <a:p>
            <a:pPr indent="-355600" lvl="0" marL="457200" rtl="0" algn="l">
              <a:lnSpc>
                <a:spcPct val="115000"/>
              </a:lnSpc>
              <a:spcBef>
                <a:spcPts val="1300"/>
              </a:spcBef>
              <a:spcAft>
                <a:spcPts val="0"/>
              </a:spcAft>
              <a:buClr>
                <a:schemeClr val="dk1"/>
              </a:buClr>
              <a:buSzPts val="2000"/>
              <a:buChar char="●"/>
            </a:pPr>
            <a:r>
              <a:rPr lang="en" sz="2000">
                <a:solidFill>
                  <a:schemeClr val="dk1"/>
                </a:solidFill>
              </a:rPr>
              <a:t>How old am I?</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How old are the students in my school?</a:t>
            </a:r>
            <a:endParaRPr sz="2000">
              <a:solidFill>
                <a:schemeClr val="dk1"/>
              </a:solidFill>
            </a:endParaRPr>
          </a:p>
          <a:p>
            <a:pPr indent="0" lvl="0" marL="0" rtl="0" algn="l">
              <a:spcBef>
                <a:spcPts val="1300"/>
              </a:spcBef>
              <a:spcAft>
                <a:spcPts val="0"/>
              </a:spcAft>
              <a:buNone/>
            </a:pPr>
            <a:r>
              <a:t/>
            </a:r>
            <a:endParaRPr i="1" sz="20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Statistical Questions </a:t>
            </a:r>
            <a:r>
              <a:rPr lang="en"/>
              <a:t> </a:t>
            </a:r>
            <a:endParaRPr/>
          </a:p>
        </p:txBody>
      </p:sp>
      <p:sp>
        <p:nvSpPr>
          <p:cNvPr id="243" name="Google Shape;243;p43"/>
          <p:cNvSpPr txBox="1"/>
          <p:nvPr>
            <p:ph idx="4294967295" type="body"/>
          </p:nvPr>
        </p:nvSpPr>
        <p:spPr>
          <a:xfrm>
            <a:off x="7378425" y="3825650"/>
            <a:ext cx="1646100" cy="908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200"/>
              <a:t>Source: </a:t>
            </a:r>
            <a:r>
              <a:rPr lang="en" sz="1200" u="sng">
                <a:solidFill>
                  <a:schemeClr val="hlink"/>
                </a:solidFill>
                <a:hlinkClick r:id="rId3"/>
              </a:rPr>
              <a:t>https://www.reddit.com/user/lookatnum/</a:t>
            </a:r>
            <a:endParaRPr sz="1200"/>
          </a:p>
          <a:p>
            <a:pPr indent="0" lvl="0" marL="0" rtl="0" algn="l">
              <a:spcBef>
                <a:spcPts val="600"/>
              </a:spcBef>
              <a:spcAft>
                <a:spcPts val="0"/>
              </a:spcAft>
              <a:buNone/>
            </a:pPr>
            <a:r>
              <a:t/>
            </a:r>
            <a:endParaRPr sz="1200"/>
          </a:p>
        </p:txBody>
      </p:sp>
      <p:pic>
        <p:nvPicPr>
          <p:cNvPr id="244" name="Google Shape;244;p43"/>
          <p:cNvPicPr preferRelativeResize="0"/>
          <p:nvPr/>
        </p:nvPicPr>
        <p:blipFill>
          <a:blip r:embed="rId4">
            <a:alphaModFix/>
          </a:blip>
          <a:stretch>
            <a:fillRect/>
          </a:stretch>
        </p:blipFill>
        <p:spPr>
          <a:xfrm>
            <a:off x="2109025" y="455112"/>
            <a:ext cx="4925950" cy="4233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